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  <p:sldMasterId id="2147483699" r:id="rId2"/>
  </p:sldMasterIdLst>
  <p:notesMasterIdLst>
    <p:notesMasterId r:id="rId57"/>
  </p:notesMasterIdLst>
  <p:sldIdLst>
    <p:sldId id="411" r:id="rId3"/>
    <p:sldId id="378" r:id="rId4"/>
    <p:sldId id="407" r:id="rId5"/>
    <p:sldId id="380" r:id="rId6"/>
    <p:sldId id="382" r:id="rId7"/>
    <p:sldId id="383" r:id="rId8"/>
    <p:sldId id="384" r:id="rId9"/>
    <p:sldId id="385" r:id="rId10"/>
    <p:sldId id="408" r:id="rId11"/>
    <p:sldId id="386" r:id="rId12"/>
    <p:sldId id="387" r:id="rId13"/>
    <p:sldId id="388" r:id="rId14"/>
    <p:sldId id="389" r:id="rId15"/>
    <p:sldId id="392" r:id="rId16"/>
    <p:sldId id="409" r:id="rId17"/>
    <p:sldId id="404" r:id="rId18"/>
    <p:sldId id="397" r:id="rId19"/>
    <p:sldId id="399" r:id="rId20"/>
    <p:sldId id="401" r:id="rId21"/>
    <p:sldId id="419" r:id="rId22"/>
    <p:sldId id="420" r:id="rId23"/>
    <p:sldId id="421" r:id="rId24"/>
    <p:sldId id="424" r:id="rId25"/>
    <p:sldId id="425" r:id="rId26"/>
    <p:sldId id="426" r:id="rId27"/>
    <p:sldId id="427" r:id="rId28"/>
    <p:sldId id="431" r:id="rId29"/>
    <p:sldId id="432" r:id="rId30"/>
    <p:sldId id="434" r:id="rId31"/>
    <p:sldId id="350" r:id="rId32"/>
    <p:sldId id="295" r:id="rId33"/>
    <p:sldId id="351" r:id="rId34"/>
    <p:sldId id="296" r:id="rId35"/>
    <p:sldId id="297" r:id="rId36"/>
    <p:sldId id="298" r:id="rId37"/>
    <p:sldId id="352" r:id="rId38"/>
    <p:sldId id="353" r:id="rId39"/>
    <p:sldId id="341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4" r:id="rId50"/>
    <p:sldId id="365" r:id="rId51"/>
    <p:sldId id="366" r:id="rId52"/>
    <p:sldId id="367" r:id="rId53"/>
    <p:sldId id="437" r:id="rId54"/>
    <p:sldId id="438" r:id="rId55"/>
    <p:sldId id="413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6861" autoAdjust="0"/>
  </p:normalViewPr>
  <p:slideViewPr>
    <p:cSldViewPr snapToGrid="0">
      <p:cViewPr varScale="1">
        <p:scale>
          <a:sx n="79" d="100"/>
          <a:sy n="79" d="100"/>
        </p:scale>
        <p:origin x="9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/>
            </a:sp3d>
          </c:spPr>
          <c:dLbls>
            <c:dLbl>
              <c:idx val="0"/>
              <c:layout>
                <c:manualLayout>
                  <c:x val="-0.21942356569939744"/>
                  <c:y val="0.1934523204860793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>
                        <a:cs typeface="B Titr" pitchFamily="2" charset="-78"/>
                      </a:rPr>
                      <a:t>D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64-4855-903E-5370862E1715}"/>
                </c:ext>
              </c:extLst>
            </c:dLbl>
            <c:dLbl>
              <c:idx val="1"/>
              <c:layout>
                <c:manualLayout>
                  <c:x val="-0.21610714468172304"/>
                  <c:y val="-0.17725427042424091"/>
                </c:manualLayout>
              </c:layout>
              <c:tx>
                <c:rich>
                  <a:bodyPr/>
                  <a:lstStyle/>
                  <a:p>
                    <a:r>
                      <a:rPr lang="en-US" sz="3200" b="1">
                        <a:cs typeface="B Titr" pitchFamily="2" charset="-78"/>
                      </a:rPr>
                      <a:t>C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64-4855-903E-5370862E1715}"/>
                </c:ext>
              </c:extLst>
            </c:dLbl>
            <c:dLbl>
              <c:idx val="2"/>
              <c:layout>
                <c:manualLayout>
                  <c:x val="0.23065641922959018"/>
                  <c:y val="-0.1780707951356217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64-4855-903E-5370862E1715}"/>
                </c:ext>
              </c:extLst>
            </c:dLbl>
            <c:dLbl>
              <c:idx val="3"/>
              <c:layout>
                <c:manualLayout>
                  <c:x val="0.23060469244916726"/>
                  <c:y val="0.19173774717874725"/>
                </c:manualLayout>
              </c:layout>
              <c:tx>
                <c:rich>
                  <a:bodyPr/>
                  <a:lstStyle/>
                  <a:p>
                    <a:r>
                      <a:rPr lang="en-US" sz="3200" b="1">
                        <a:cs typeface="B Titr" pitchFamily="2" charset="-78"/>
                      </a:rPr>
                      <a:t>P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64-4855-903E-5370862E1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3200" b="1">
                    <a:cs typeface="B Titr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</c:v>
                </c:pt>
                <c:pt idx="1">
                  <c:v>D</c:v>
                </c:pt>
                <c:pt idx="2">
                  <c:v>A</c:v>
                </c:pt>
                <c:pt idx="3">
                  <c:v>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64-4855-903E-5370862E171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F127-F901-4B36-ADD4-DCF1F0BA52CB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B2E60-52A2-4F1A-A69A-2AE78F21A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3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4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55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2E60-52A2-4F1A-A69A-2AE78F21ADC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079-E2FC-400D-86F2-F0D79B3FC148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496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38F-439B-47A1-8EA1-E22C1D858EFF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66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2493-AAC6-4663-826F-57CBCAC3AD7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5802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5639-BD9A-4F28-AE2B-593C702AD5FE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349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735A-8A73-44BD-853B-FC6AD694041F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7971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EF0E-AFA3-445E-A490-A52A559F6118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256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E7A0-013B-42D8-9B04-BAF9E62C167B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639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B2D-CFA1-4EB7-ADF1-35B77909A107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171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079-E2FC-400D-86F2-F0D79B3FC148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32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6479-11FB-46BC-9FB8-793071A6AA2E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89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B4DE-FF00-464D-8C21-5BCED38D6C6F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49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6479-11FB-46BC-9FB8-793071A6AA2E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552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C313-A6F5-4538-B378-760274D9C261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069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0C65-EC7E-4D81-96FC-0F9F1CABB588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461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430B-8C62-4EFE-A61A-C288265DA3B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794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6129-B1C2-4F4A-A9CC-CB43FBD8B030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58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A548-2086-4320-B56E-3AA36192B34E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1358-3542-4501-937C-14F4D5AB230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6210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38F-439B-47A1-8EA1-E22C1D858EFF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2231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2493-AAC6-4663-826F-57CBCAC3AD7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9992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5639-BD9A-4F28-AE2B-593C702AD5FE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0988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735A-8A73-44BD-853B-FC6AD694041F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746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B4DE-FF00-464D-8C21-5BCED38D6C6F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065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EF0E-AFA3-445E-A490-A52A559F6118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920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E7A0-013B-42D8-9B04-BAF9E62C167B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0217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B2D-CFA1-4EB7-ADF1-35B77909A107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16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C313-A6F5-4538-B378-760274D9C261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772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0C65-EC7E-4D81-96FC-0F9F1CABB588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563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430B-8C62-4EFE-A61A-C288265DA3B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7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6129-B1C2-4F4A-A9CC-CB43FBD8B030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979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A548-2086-4320-B56E-3AA36192B34E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483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1358-3542-4501-937C-14F4D5AB230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939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5000">
              <a:schemeClr val="accent4">
                <a:lumMod val="45000"/>
                <a:lumOff val="55000"/>
              </a:schemeClr>
            </a:gs>
            <a:gs pos="99000">
              <a:schemeClr val="accent6">
                <a:lumMod val="20000"/>
                <a:lumOff val="8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D47C-0FAF-4EC1-A8D7-E7CE6EE242B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/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5000">
              <a:schemeClr val="accent4">
                <a:lumMod val="45000"/>
                <a:lumOff val="55000"/>
              </a:schemeClr>
            </a:gs>
            <a:gs pos="99000">
              <a:schemeClr val="accent6">
                <a:lumMod val="20000"/>
                <a:lumOff val="8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D47C-0FAF-4EC1-A8D7-E7CE6EE242BA}" type="datetime1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ransition/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4066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541" y="177628"/>
            <a:ext cx="4971261" cy="150304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a-IR" sz="80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بسم الله الرحمن الرحیم </a:t>
            </a:r>
            <a:endParaRPr lang="en-US" sz="80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9315" cy="9291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8857" y="2194635"/>
            <a:ext cx="9826172" cy="466336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             </a:t>
            </a:r>
            <a:r>
              <a:rPr kumimoji="0" lang="fa-IR" sz="40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استانداردهای اعتباربخشی ملی ویرایش پنجم  </a:t>
            </a:r>
            <a:r>
              <a:rPr kumimoji="0" lang="fa-IR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/>
            </a:r>
            <a:br>
              <a:rPr kumimoji="0" lang="fa-IR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</a:br>
            <a:endParaRPr kumimoji="0" lang="fa-IR" b="1" i="0" u="none" strike="noStrike" kern="1200" cap="none" spc="0" normalizeH="0" baseline="0" noProof="0" dirty="0" smtClean="0">
              <a:ln w="6600">
                <a:solidFill>
                  <a:prstClr val="black"/>
                </a:solidFill>
                <a:prstDash val="solid"/>
              </a:ln>
              <a:solidFill>
                <a:srgbClr val="738AC8">
                  <a:lumMod val="40000"/>
                  <a:lumOff val="60000"/>
                </a:srgbClr>
              </a:solidFill>
              <a:effectLst>
                <a:glow rad="228600">
                  <a:srgbClr val="7FD13B">
                    <a:satMod val="175000"/>
                    <a:alpha val="40000"/>
                  </a:srgbClr>
                </a:glow>
                <a:outerShdw dist="38100" dir="2700000" algn="tl" rotWithShape="0">
                  <a:srgbClr val="EA157A"/>
                </a:outerShdw>
              </a:effectLst>
              <a:uLnTx/>
              <a:uFillTx/>
              <a:latin typeface="Century Gothic"/>
              <a:ea typeface="+mj-ea"/>
              <a:cs typeface="B Tit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         </a:t>
            </a:r>
            <a:r>
              <a:rPr kumimoji="0" lang="fa-IR" sz="40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رهبری</a:t>
            </a:r>
            <a:r>
              <a:rPr kumimoji="0" lang="en-US" sz="40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 </a:t>
            </a:r>
            <a:r>
              <a:rPr kumimoji="0" lang="fa-IR" sz="40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و مدیریت کیفیت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j-ea"/>
                <a:cs typeface="B Zar" pitchFamily="2" charset="-78"/>
              </a:rPr>
              <a:t/>
            </a:r>
            <a:b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j-ea"/>
                <a:cs typeface="B Zar" pitchFamily="2" charset="-78"/>
              </a:rPr>
            </a:b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j-ea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 smtClean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j-ea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 smtClean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 smtClean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j-ea"/>
                <a:cs typeface="B Zar" pitchFamily="2" charset="-78"/>
              </a:rPr>
              <a:t/>
            </a:r>
            <a:b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j-ea"/>
                <a:cs typeface="B Zar" pitchFamily="2" charset="-78"/>
              </a:rPr>
            </a:br>
            <a:r>
              <a:rPr kumimoji="0" lang="fa-IR" sz="27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cs typeface="B Zar" pitchFamily="2" charset="-78"/>
              </a:rPr>
              <a:t>                                                                                   </a:t>
            </a:r>
            <a:endParaRPr kumimoji="0" lang="fa-IR" sz="22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517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628" y="141338"/>
            <a:ext cx="6002594" cy="160364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تصمیمات مبتنی بر شواهد و </a:t>
            </a:r>
            <a:b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 نظارت بر تحقق نتایج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3896"/>
            <a:ext cx="11521440" cy="5914104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                                                                                                                     گزارش شاخص های عملکردی/ فرآیندی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                                                                                                                      رضایت سنجی ( کارکنان 6 ماهه – بیماران سه ماهه)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                                                                                                                       کمیته های بیمارستانی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ایجاد سیستم گزارش دهی مناسب</a:t>
            </a:r>
            <a:r>
              <a:rPr lang="en-US" sz="2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برای دریافت گزارش تحلیلی</a:t>
            </a:r>
            <a:r>
              <a:rPr lang="en-US" sz="2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          </a:t>
            </a:r>
            <a:r>
              <a:rPr lang="fa-IR" sz="2000" b="1" dirty="0" smtClean="0">
                <a:cs typeface="B Nazanin" panose="00000400000000000000" pitchFamily="2" charset="-78"/>
              </a:rPr>
              <a:t>گزارش های تحلیلی از برنامه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                                                                                                                   ارزیابی شاخص های عملکردی کشوری </a:t>
            </a:r>
            <a:r>
              <a:rPr lang="fa-IR" sz="1100" b="1" dirty="0" smtClean="0">
                <a:cs typeface="B Nazanin" panose="00000400000000000000" pitchFamily="2" charset="-78"/>
              </a:rPr>
              <a:t>(سکته قلبی مغزی زایمان طبیعی و...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جلسات وبازدید های میدانی برای کسب اطمینان از نتایج متوازن              </a:t>
            </a:r>
            <a:r>
              <a:rPr lang="fa-IR" sz="2000" b="1" dirty="0" smtClean="0">
                <a:cs typeface="B Nazanin" panose="00000400000000000000" pitchFamily="2" charset="-78"/>
              </a:rPr>
              <a:t>برنامه های عملیاتی / بهبود کیفیت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ü"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نظارت بر عملکرد بخش از طریق دریافت گزارشها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در جهت تحقق نتایج متوازن با انجام بازدید های میدانی تیم رهبری و مدیریت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( منظور از نتایج متوازن حرکت همه واحد ها در مسیر بهبود به صورت هماهنگ است )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نظارت بر نتایج  متوازن کیفیت و پایش شاخص ها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تصمیم سازی      و      تصمیم گیری براساس شواهد و اطلاعات پردازش شده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بررسی جوانب و شرایط و اقدامات                انتخاب گزینه نهایی</a:t>
            </a:r>
          </a:p>
          <a:p>
            <a:pPr marL="0" indent="0">
              <a:buClr>
                <a:srgbClr val="FF0000"/>
              </a:buClr>
              <a:buNone/>
            </a:pPr>
            <a:endParaRPr lang="fa-IR" sz="2000" b="1" dirty="0"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630442" y="5623560"/>
            <a:ext cx="54341" cy="2438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406640" y="5623560"/>
            <a:ext cx="141946" cy="24384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>
            <a:off x="4878111" y="657777"/>
            <a:ext cx="1316211" cy="3154680"/>
          </a:xfrm>
          <a:prstGeom prst="rightBrace">
            <a:avLst>
              <a:gd name="adj1" fmla="val 16129"/>
              <a:gd name="adj2" fmla="val 5065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15022" y="303077"/>
            <a:ext cx="433179" cy="33184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601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910904"/>
              </p:ext>
            </p:extLst>
          </p:nvPr>
        </p:nvGraphicFramePr>
        <p:xfrm>
          <a:off x="769938" y="609600"/>
          <a:ext cx="10941050" cy="752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" name="Document" r:id="rId4" imgW="9843218" imgH="6795877" progId="Word.Document.12">
                  <p:embed/>
                </p:oleObj>
              </mc:Choice>
              <mc:Fallback>
                <p:oleObj name="Document" r:id="rId4" imgW="9843218" imgH="6795877" progId="Word.Document.12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609600"/>
                        <a:ext cx="10941050" cy="752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1" y="1"/>
            <a:ext cx="11917679" cy="604684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فرایندهای اصلی </a:t>
            </a:r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(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شناسایی  ، فلوچارت ، تعریف شاخص ،اجرا ، اندازه گیری و اصلاح و ارتقاء فرآیندها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)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525108" y="877529"/>
            <a:ext cx="433179" cy="33184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841" y="582563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97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746760"/>
            <a:ext cx="10514010" cy="5993253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تعریف شاخص ها بصورت بومی و پرهیز از پایش های بی ثمر/ کم فایده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محاسبه و تفسیر/ تحلیل شاخص ها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ایجاد سیستم گزارش دهی برای دریافت گزارش های توصیفی بالینی و غیر بالینی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پایش عملکرد واحدهای بالینی / غیربالینی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 مقایسه نتایج مورد انتظاردر جلسات تیم رهبری و مدیریت و کمیته های مرتبط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تعیین و اجرای اقدامات و برنامه ها با توجه به روند نتایج ارزیابی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   انواعی از گزارش های عملکردی :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متوسط اقامت بیمار و ضریب </a:t>
            </a:r>
            <a:r>
              <a:rPr lang="fa-IR" sz="2400" dirty="0">
                <a:cs typeface="B Nazanin" panose="00000400000000000000" pitchFamily="2" charset="-78"/>
              </a:rPr>
              <a:t>اشغال تخت هر </a:t>
            </a:r>
            <a:r>
              <a:rPr lang="fa-IR" sz="2400" dirty="0" smtClean="0">
                <a:cs typeface="B Nazanin" panose="00000400000000000000" pitchFamily="2" charset="-78"/>
              </a:rPr>
              <a:t>بخش بستری/ هر پزشک / هر بیمار (ماهانه 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هزینه درآمد هر روز تخت بستری / هر ماه بخش بستری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گردش تخت اتاق عمل به ازای هر سرویس / هر پزشک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نرخ عفونت به تفکیک ( سه ماهه ) و </a:t>
            </a:r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نرخ بستری مجدد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میزان اعمال جراحی کنسلی و </a:t>
            </a:r>
            <a:r>
              <a:rPr lang="fa-IR" sz="24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ترک با مسئولیت شخصی </a:t>
            </a:r>
            <a:r>
              <a:rPr lang="fa-IR" sz="2400" dirty="0" smtClean="0">
                <a:cs typeface="B Nazanin" panose="00000400000000000000" pitchFamily="2" charset="-78"/>
              </a:rPr>
              <a:t>و ......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fa-IR" sz="2400" dirty="0" smtClean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9212" y="213359"/>
            <a:ext cx="6798627" cy="53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itr" pitchFamily="2" charset="-78"/>
              </a:rPr>
              <a:t>مدیریت و پایش مستمر نتایج عملکرد بالینی و غیر بالینی </a:t>
            </a:r>
            <a:endParaRPr lang="fa-IR" sz="3200" b="1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530" y="0"/>
            <a:ext cx="946469" cy="74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25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3" y="131904"/>
            <a:ext cx="10441857" cy="655320"/>
          </a:xfrm>
        </p:spPr>
        <p:txBody>
          <a:bodyPr>
            <a:normAutofit fontScale="90000"/>
          </a:bodyPr>
          <a:lstStyle/>
          <a:p>
            <a:pPr algn="r"/>
            <a:r>
              <a:rPr lang="fa-IR" sz="2700" dirty="0" smtClean="0">
                <a:cs typeface="B Titr" pitchFamily="2" charset="-78"/>
              </a:rPr>
              <a:t>طراحی و پایش برنامه های عملیاتی </a:t>
            </a:r>
            <a:r>
              <a:rPr lang="fa-IR" sz="2200" dirty="0" smtClean="0">
                <a:solidFill>
                  <a:schemeClr val="accent5">
                    <a:lumMod val="75000"/>
                  </a:schemeClr>
                </a:solidFill>
                <a:cs typeface="B Titr" pitchFamily="2" charset="-78"/>
              </a:rPr>
              <a:t>( برنامه ای مستند شامل فعالیت های زمان بندی در بازه زمانی یک ساله)</a:t>
            </a:r>
            <a:endParaRPr lang="fa-IR" sz="2200" dirty="0">
              <a:solidFill>
                <a:schemeClr val="accent5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787224"/>
            <a:ext cx="11872452" cy="5908544"/>
          </a:xfrm>
        </p:spPr>
        <p:txBody>
          <a:bodyPr>
            <a:noAutofit/>
          </a:bodyPr>
          <a:lstStyle/>
          <a:p>
            <a:pPr marL="0" indent="0">
              <a:buClr>
                <a:srgbClr val="7030A0"/>
              </a:buClr>
              <a:buNone/>
            </a:pPr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B Nazanin" panose="00000400000000000000" pitchFamily="2" charset="-78"/>
              </a:rPr>
              <a:t>                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B Nazanin" panose="00000400000000000000" pitchFamily="2" charset="-78"/>
              </a:rPr>
              <a:t>حداقل های برنامه عملیاتی که باید در فرم برنامه عملیاتی طراحی گردد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B Nazanin" panose="00000400000000000000" pitchFamily="2" charset="-78"/>
              </a:rPr>
              <a:t>( SMART )</a:t>
            </a:r>
            <a:endParaRPr lang="fa-I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ابتدا هدف کلان </a:t>
            </a:r>
            <a:r>
              <a:rPr lang="en-US" sz="2400" b="1" dirty="0" smtClean="0">
                <a:cs typeface="B Nazanin" panose="00000400000000000000" pitchFamily="2" charset="-78"/>
              </a:rPr>
              <a:t>(strategy) &amp; (goals) </a:t>
            </a:r>
            <a:r>
              <a:rPr lang="fa-IR" sz="2400" b="1" dirty="0" smtClean="0">
                <a:cs typeface="B Nazanin" panose="00000400000000000000" pitchFamily="2" charset="-78"/>
              </a:rPr>
              <a:t>و هدف اختصاصی </a:t>
            </a:r>
            <a:r>
              <a:rPr lang="en-US" sz="2400" b="1" dirty="0" smtClean="0">
                <a:cs typeface="B Nazanin" panose="00000400000000000000" pitchFamily="2" charset="-78"/>
              </a:rPr>
              <a:t>(objective)</a:t>
            </a:r>
            <a:r>
              <a:rPr lang="fa-IR" sz="2400" b="1" dirty="0" smtClean="0">
                <a:cs typeface="B Nazanin" panose="00000400000000000000" pitchFamily="2" charset="-78"/>
              </a:rPr>
              <a:t> تعیین گردد سپس موارد ذیل:</a:t>
            </a:r>
          </a:p>
          <a:p>
            <a:pPr marL="0" indent="0">
              <a:buClr>
                <a:srgbClr val="7030A0"/>
              </a:buClr>
              <a:buNone/>
            </a:pPr>
            <a:endParaRPr lang="fa-IR" sz="2800" b="1" u="sng" dirty="0" smtClean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endParaRPr lang="fa-IR" sz="2800" b="1" u="sng" dirty="0" smtClean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endParaRPr lang="fa-IR" sz="2800" b="1" u="sng" dirty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تدوین برنامه عملیاتی برای هر یک از اهداف اختصاصی/ عینی</a:t>
            </a:r>
            <a:r>
              <a:rPr lang="en-US" sz="2400" b="1" dirty="0" smtClean="0">
                <a:cs typeface="B Nazanin" panose="00000400000000000000" pitchFamily="2" charset="-78"/>
              </a:rPr>
              <a:t> objective/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تعریف شده برنامه استراتژیک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تدوین برنامه عملیاتی در بازه زمانی یک ساله و به روز رسانی بر اساس نتایج پایش</a:t>
            </a:r>
            <a:endParaRPr lang="fa-IR" sz="2800" dirty="0">
              <a:cs typeface="B Nazanin" panose="00000400000000000000" pitchFamily="2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اطلاع کارکنان از برنامه های عملیاتی مرتبط با بخش خود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به روز رسانی برنامه های عملیاتی با رویکرد </a:t>
            </a:r>
            <a:r>
              <a:rPr lang="fa-IR" sz="2800" b="1" dirty="0" smtClean="0">
                <a:solidFill>
                  <a:schemeClr val="accent5">
                    <a:lumMod val="75000"/>
                  </a:schemeClr>
                </a:solidFill>
                <a:cs typeface="B Nazanin" panose="00000400000000000000" pitchFamily="2" charset="-78"/>
              </a:rPr>
              <a:t>ایمنی بیمار و بهبود کیفیت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ارا</a:t>
            </a:r>
            <a:r>
              <a:rPr lang="fa-IR" sz="2800" dirty="0">
                <a:cs typeface="B Nazanin" panose="00000400000000000000" pitchFamily="2" charset="-78"/>
              </a:rPr>
              <a:t>ئ</a:t>
            </a:r>
            <a:r>
              <a:rPr lang="fa-IR" sz="2800" dirty="0" smtClean="0">
                <a:cs typeface="B Nazanin" panose="00000400000000000000" pitchFamily="2" charset="-78"/>
              </a:rPr>
              <a:t>ه گزارش های پایش ، اجرا و دستیابی به هدف  در بازه های زمانی مشخص به تیم رهبری و مدیریت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17194" y="2075097"/>
            <a:ext cx="1780032" cy="6949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Zar" pitchFamily="2" charset="-78"/>
              </a:rPr>
              <a:t>فعالیت ها </a:t>
            </a:r>
            <a:endParaRPr lang="fa-IR" sz="2400" b="1" dirty="0">
              <a:solidFill>
                <a:schemeClr val="tx1">
                  <a:lumMod val="85000"/>
                  <a:lumOff val="15000"/>
                </a:schemeClr>
              </a:solidFill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4417" y="2075097"/>
            <a:ext cx="1780032" cy="6949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Zar" pitchFamily="2" charset="-78"/>
              </a:rPr>
              <a:t>مسئول اجرا </a:t>
            </a:r>
            <a:endParaRPr lang="fa-IR" sz="32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24417" y="2976298"/>
            <a:ext cx="1780032" cy="6949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Zar" pitchFamily="2" charset="-78"/>
              </a:rPr>
              <a:t>مسئول پایش</a:t>
            </a:r>
            <a:endParaRPr lang="fa-IR" sz="32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17194" y="2976298"/>
            <a:ext cx="1780032" cy="6949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Zar" pitchFamily="2" charset="-78"/>
              </a:rPr>
              <a:t>نحوه پایش</a:t>
            </a:r>
            <a:endParaRPr lang="fa-IR" sz="32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7876" y="2075097"/>
            <a:ext cx="3581400" cy="6949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منابع ( مالی – انسانی – اطلاعاتی و فیزیکی) </a:t>
            </a: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2267" y="2058995"/>
            <a:ext cx="1929384" cy="6949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دوره زمانی </a:t>
            </a:r>
            <a:endParaRPr lang="fa-IR" sz="24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2021" y="3012046"/>
            <a:ext cx="2299652" cy="6949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شاخص پیشرفت فیزیکی </a:t>
            </a: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6986" y="2979497"/>
            <a:ext cx="3342290" cy="76199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شاخص دستیابی به هدف اختصاصی </a:t>
            </a:r>
            <a:r>
              <a:rPr lang="en-US" sz="2000" b="1" dirty="0" smtClean="0">
                <a:solidFill>
                  <a:schemeClr val="tx1"/>
                </a:solidFill>
                <a:cs typeface="B Zar" pitchFamily="2" charset="-78"/>
              </a:rPr>
              <a:t>smart</a:t>
            </a: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8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04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54" y="239865"/>
            <a:ext cx="10594845" cy="810551"/>
          </a:xfrm>
        </p:spPr>
        <p:txBody>
          <a:bodyPr>
            <a:noAutofit/>
          </a:bodyPr>
          <a:lstStyle/>
          <a:p>
            <a:pPr algn="ctr"/>
            <a:r>
              <a:rPr lang="fa-IR" sz="2400" dirty="0" smtClean="0">
                <a:solidFill>
                  <a:srgbClr val="C00000"/>
                </a:solidFill>
                <a:cs typeface="B Titr" pitchFamily="2" charset="-78"/>
              </a:rPr>
              <a:t>شناسایی چالش وفرصت های بهبود و انجام اقدام اصلاحی/ طراحی برنامه بهبود کیفیت موثر</a:t>
            </a:r>
            <a:endParaRPr lang="fa-IR" sz="24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55" y="1489587"/>
            <a:ext cx="10937053" cy="502920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  </a:t>
            </a:r>
            <a:r>
              <a:rPr lang="fa-IR" sz="2400" dirty="0" smtClean="0">
                <a:cs typeface="B Nazanin" panose="00000400000000000000" pitchFamily="2" charset="-78"/>
              </a:rPr>
              <a:t>شناسایی و مستند نمودن چالش های موجود منظور  وضعیت یا پدیده ای که خارج از حیطه اختیارات سازمان است و ایجاد مانع می نماید </a:t>
            </a:r>
            <a:r>
              <a:rPr lang="fa-IR" sz="2400" dirty="0">
                <a:cs typeface="B Nazanin" panose="00000400000000000000" pitchFamily="2" charset="-78"/>
              </a:rPr>
              <a:t>در دوره زمانی معین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تعیین فرصت های بهبود با توجه به امکانات و توانمندی های بیمارستان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جمع آوری ایده های مناسب برای فرصت های بهبود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 اجرای ایده ها و ارزیابی موثر بودن آنها و پایش برنامه های بهبود کیفیت همانند برنامه های عملیاتی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 اقدام اصلاحی / برنامه بهبود کیفیت ( </a:t>
            </a:r>
            <a:r>
              <a:rPr lang="fa-IR" sz="24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مستندی برای دستیابی به اهداف کیفیتی معین </a:t>
            </a:r>
            <a:r>
              <a:rPr lang="fa-IR" sz="2400" dirty="0" smtClean="0">
                <a:cs typeface="B Nazanin" panose="00000400000000000000" pitchFamily="2" charset="-78"/>
              </a:rPr>
              <a:t>)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خلاقیت در شیوه های رهبری و مدیریت  و تشویق کارکنان خلاق مورد توجه قرار </a:t>
            </a:r>
            <a:r>
              <a:rPr lang="fa-IR" sz="2400" dirty="0">
                <a:cs typeface="B Nazanin" panose="00000400000000000000" pitchFamily="2" charset="-78"/>
              </a:rPr>
              <a:t>گیرد 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ارایه گزارش های پایش ، اجرا و دستیابی به هدف  در بازه های زمانی مشخص به تیم رهبری و مدیریت 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برنامه بهبود کیفیت نیز در قالب فرمت برنامه عملیاتی به طوریکه هدف عینی / اختصاصی / </a:t>
            </a:r>
            <a:r>
              <a:rPr lang="en-US" sz="2400" dirty="0" smtClean="0">
                <a:cs typeface="B Nazanin" panose="00000400000000000000" pitchFamily="2" charset="-78"/>
              </a:rPr>
              <a:t>objective 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دارای شرایط </a:t>
            </a:r>
            <a:r>
              <a:rPr lang="en-US" sz="2400" dirty="0">
                <a:cs typeface="B Nazanin" panose="00000400000000000000" pitchFamily="2" charset="-78"/>
              </a:rPr>
              <a:t>SMART </a:t>
            </a:r>
            <a:r>
              <a:rPr lang="fa-IR" sz="2400" dirty="0" smtClean="0">
                <a:cs typeface="B Nazanin" panose="00000400000000000000" pitchFamily="2" charset="-78"/>
              </a:rPr>
              <a:t> باشد .</a:t>
            </a: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SzPct val="100000"/>
              <a:buFont typeface="Wingdings" panose="05000000000000000000" pitchFamily="2" charset="2"/>
              <a:buChar char="v"/>
            </a:pPr>
            <a:endParaRPr lang="fa-IR" sz="24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388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94619" y="299645"/>
            <a:ext cx="8804787" cy="88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بازیابی و کنترل مستندات مدیریت ( کنترل نظام مند سوابق )</a:t>
            </a:r>
            <a:endParaRPr lang="fa-IR" sz="28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339213" y="1179870"/>
            <a:ext cx="11400503" cy="507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شناسایی مستندات درون سازمانی موثر بر عملکرد بیمارستان و انتخاب نام و کد گذاری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مکتوب نمودن نحوه کد گذاری ،تصویب ، بازنگری ، توزیع و تغییر مستندات ، تهیه فهرست ، مشخص نمودن فرد مسئول ، محل نگهداری و ...)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کسب اطمینان از تحت کنترل بودن و استفاده صحیح کارکنان از نسخ معتبر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تعیین سوابق مورد نیاز در واحد ها برای نگهداری و مشخص نمودن مدت زمان و نحوه نگهداری هر یک از سوابق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تعیین تکلیف و زمان انقضاء و نحوه امحاء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مستندات در سطح بالا ( مادر)  شامل برنامه ها ، فرآیند ها ، دستورالعملها ، روشهای اجرایی  و خط مشی مستندات در سطح پایین ( چک لیست – فهرست ها – فرم ها – جداول و ....)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مستندات سطح پایین باید برای استفاده و گرد آوری اطلاعات به اسناد مادر مرتبط باشد 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پایش دوره ایی برای کسب اطمینان از اصول تدوین ، نگهداری  ،توزیع و بازیابی مستندات و سوابق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fa-IR" sz="2400" b="1" dirty="0" smtClean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1433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47" y="14748"/>
            <a:ext cx="9891743" cy="929640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solidFill>
                  <a:srgbClr val="002060"/>
                </a:solidFill>
                <a:latin typeface="2  Titr"/>
                <a:cs typeface="B Titr" panose="00000700000000000000" pitchFamily="2" charset="-78"/>
              </a:rPr>
              <a:t>الف -1-4-8  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</a:t>
            </a:r>
            <a:r>
              <a:rPr lang="fa-IR" sz="2800" b="1" dirty="0" smtClean="0">
                <a:solidFill>
                  <a:srgbClr val="002060"/>
                </a:solidFill>
                <a:latin typeface="2  Titr"/>
                <a:cs typeface="B Titr" panose="00000700000000000000" pitchFamily="2" charset="-78"/>
              </a:rPr>
              <a:t>  </a:t>
            </a:r>
            <a:r>
              <a:rPr lang="fa-IR" sz="2400" b="1" dirty="0" smtClean="0">
                <a:solidFill>
                  <a:srgbClr val="002060"/>
                </a:solidFill>
                <a:latin typeface="2  Titr"/>
                <a:cs typeface="B Titr" panose="00000700000000000000" pitchFamily="2" charset="-78"/>
              </a:rPr>
              <a:t> تصمیمات و اقدامات تیم رهبری و مدیریت ، نشانگر اهتمام و نظارت بر حسن اجرای قانون انطباق امور اداری و فنی با موازین شرع مقدس در بیمارستان می باشد</a:t>
            </a:r>
            <a:endParaRPr lang="en-US" sz="2400" b="1" dirty="0">
              <a:solidFill>
                <a:srgbClr val="002060"/>
              </a:solidFill>
              <a:latin typeface="2  Titr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1243781"/>
            <a:ext cx="11695659" cy="507492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آگاه بودن تیم رهبری و مدیریت بیمارستان از قانون انطباق امور اداری و فنی موسسات و شرح وظایف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برنامه ریزی و انجام اقدامات مناسب برای برطرف کردن مشکلات اجرای قانون و ایجاد فضای مناسب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وجود مصوبات موثر ، مشخص و فاقد ابهام در </a:t>
            </a:r>
            <a:r>
              <a:rPr lang="fa-IR" sz="2800" b="1" dirty="0" smtClean="0">
                <a:cs typeface="B Nazanin" panose="00000400000000000000" pitchFamily="2" charset="-78"/>
              </a:rPr>
              <a:t>کمیته های مرتبط </a:t>
            </a:r>
            <a:r>
              <a:rPr lang="fa-IR" sz="2800" dirty="0" smtClean="0">
                <a:cs typeface="B Nazanin" panose="00000400000000000000" pitchFamily="2" charset="-78"/>
              </a:rPr>
              <a:t>هرماه با ضمانت اجرایی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آگاهی سایر مسئولان و کارکنان نسبت به قانون فوق ، هماره با شواهد ، توسط تیم رهبری و مدیریت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انطباق عملکرد کلیه مسئولان و کارکنان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وجود مستندات </a:t>
            </a:r>
            <a:r>
              <a:rPr lang="fa-IR" sz="2800" dirty="0" smtClean="0">
                <a:cs typeface="B Nazanin" panose="00000400000000000000" pitchFamily="2" charset="-78"/>
              </a:rPr>
              <a:t>حاکی از نظارت تیم مدیریت و رهبری بر حسن اجرای قانون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وجود مستندات </a:t>
            </a:r>
            <a:r>
              <a:rPr lang="fa-IR" sz="2800" dirty="0" smtClean="0">
                <a:cs typeface="B Nazanin" panose="00000400000000000000" pitchFamily="2" charset="-78"/>
              </a:rPr>
              <a:t>نشانگر بررسی وضعیت اجرای قانون در بیمارستان ، گزارش و اقدام اصلاحی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توجه به مصوبات کمیته ها ، تدوین خط مشی مربوطه ، بازدید های میدانی همچنین توسعه و بازسازی و جانمایی و رعایت زیر ساخت های لازم و کسب نظرات افراد ذی صلاح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3993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" y="191729"/>
            <a:ext cx="10728470" cy="753152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برگزاری جلسات کمیته ها طبق ضوابط 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: </a:t>
            </a:r>
            <a:r>
              <a:rPr lang="fa-I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(تمرکز روی کیفیت خدمات و ایمنی بیمار )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9" y="1158240"/>
            <a:ext cx="11731359" cy="569976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تنظیم-  تصویب  -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ابلاغ آیین نامه داخلی شامل اجزاء </a:t>
            </a:r>
            <a:r>
              <a:rPr lang="fa-IR" sz="2000" b="1" dirty="0" smtClean="0">
                <a:cs typeface="B Nazanin" panose="00000400000000000000" pitchFamily="2" charset="-78"/>
              </a:rPr>
              <a:t>( اهداف -  رسالت -چارت سازمانی -  شرح وظایف کمیته –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نحوه تعیین دبیر و اعضاءاصلی – تعداد و سمت اعضاء - نحوه ارزیابی - تعیین ضوابط برگزاری جلسات و ....)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ضوابط برگزاری </a:t>
            </a:r>
            <a:r>
              <a:rPr lang="fa-IR" sz="2000" b="1" dirty="0" smtClean="0">
                <a:cs typeface="B Nazanin" panose="00000400000000000000" pitchFamily="2" charset="-78"/>
              </a:rPr>
              <a:t>جلسات شامل مدت و فاصله زمانی برگزاری جلسات ،نحوه رسمیت ، تصویب وتصمیم گیری در حوزه وظایف  و نحوه پیگیری مصوبات  و....)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000" b="1" dirty="0" smtClean="0">
                <a:cs typeface="B Nazanin" panose="00000400000000000000" pitchFamily="2" charset="-78"/>
              </a:rPr>
              <a:t>برگزاری اثربخش جلسات کمیته ها (حداقل  10  کمیته 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حضور مسئول فنی در کمیته های مرگ ومیر ، انتقال خون ، دارو درمان و اخلاق پزشکی الزامی است </a:t>
            </a:r>
            <a:r>
              <a:rPr lang="fa-IR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حداقل کمیته های مورد انتظار شامل کمیته های ذیل :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1-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مرگ و میر و  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و زیر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کمیته ها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مربوطه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 مشترک / مستقل)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                                6-  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پایش و سنجش کیفیت  ( مستقل )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2 - پیشگیری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، کنترل عفونت و بهداشت محیط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 مشترک /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مستقل)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                   7 -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اخلاق بالینی ( مستقل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)</a:t>
            </a:r>
            <a:endParaRPr lang="fa-I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3- مدیریت خطر حوادث وحفاظت فنی و بهداشت کار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 مشترک / مستقل)       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   8-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طب انتقال خون  ( مستقل ) </a:t>
            </a:r>
            <a:endParaRPr lang="fa-IR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4 - ترویج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زایمان طبیعی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و ایمن و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تغدیه با شیر مادر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 مشترک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/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مستقل)                9-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مدیریت اطلاعات سلامت و فناوری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مستقل ) </a:t>
            </a:r>
            <a:endParaRPr lang="fa-IR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5- دارو ، درمان و تجهیزات پزشکی و اقتصاد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درمان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(مشترک / مستقل)                10- ارتقاء خدمات </a:t>
            </a:r>
            <a:r>
              <a:rPr lang="fa-IR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اورژانس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(مستقل)</a:t>
            </a:r>
            <a:endParaRPr lang="fa-I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59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2" y="283779"/>
            <a:ext cx="8693919" cy="772511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قابلیت اجرای مصوبات کمیته ها ( راه حل های واضح و قابل اجرا )</a:t>
            </a:r>
            <a:b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</a:br>
            <a:endParaRPr lang="fa-IR" sz="32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1078120"/>
            <a:ext cx="11194025" cy="577988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تعیین دستور کار جلسات در راستای مشکلات بیمارستان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ارائه گزارش در ابتدای هر جلسه و بررسی مصوبات جلسه قبل و بررسی مشکلات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همفکری اعضاء و تصویب راه خل های واضح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مشخص نمودن ارتباط بین مصوبات جلسات و مشکلات شناسایی شده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تعیین دستور کار جلسه آتی و تهیه صورتجلسه با فرمت مشخص و نظارت دبیر جلسه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بررسی بهبود مشکلات و تحقق نتایج مطلوب به دنبال اجرای مصوبات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000" b="1" dirty="0" smtClean="0">
                <a:cs typeface="B Nazanin" panose="00000400000000000000" pitchFamily="2" charset="-78"/>
              </a:rPr>
              <a:t>نگارش صحیح صورتجلسات و در صورت لزوم برگزاری دوره های آموزشی نحوه مدیرت جلسات / بارش افکار و .....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حداقل های فرم صورتجلسه شامل موارد ذیل : 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تاریخ ، ساعت و محل برگزاری </a:t>
            </a:r>
            <a:r>
              <a:rPr lang="fa-IR" sz="2400" b="1" dirty="0" smtClean="0">
                <a:cs typeface="B Nazanin" panose="00000400000000000000" pitchFamily="2" charset="-78"/>
              </a:rPr>
              <a:t>-</a:t>
            </a:r>
            <a:r>
              <a:rPr lang="fa-IR" sz="2400" dirty="0" smtClean="0">
                <a:cs typeface="B Nazanin" panose="00000400000000000000" pitchFamily="2" charset="-78"/>
              </a:rPr>
              <a:t> دستور کار جلسه و فهرست افراد حاضر و غایب </a:t>
            </a:r>
            <a:r>
              <a:rPr lang="fa-IR" sz="2400" b="1" dirty="0" smtClean="0">
                <a:cs typeface="B Nazanin" panose="00000400000000000000" pitchFamily="2" charset="-78"/>
              </a:rPr>
              <a:t>- </a:t>
            </a:r>
            <a:r>
              <a:rPr lang="fa-IR" sz="2400" dirty="0" smtClean="0">
                <a:cs typeface="B Nazanin" panose="00000400000000000000" pitchFamily="2" charset="-78"/>
              </a:rPr>
              <a:t>نتایج پیگیری مصوبات  </a:t>
            </a:r>
            <a:r>
              <a:rPr lang="fa-IR" sz="2400" b="1" dirty="0" smtClean="0">
                <a:cs typeface="B Nazanin" panose="00000400000000000000" pitchFamily="2" charset="-78"/>
              </a:rPr>
              <a:t>-</a:t>
            </a:r>
            <a:r>
              <a:rPr lang="fa-IR" sz="2400" dirty="0" smtClean="0">
                <a:cs typeface="B Nazanin" panose="00000400000000000000" pitchFamily="2" charset="-78"/>
              </a:rPr>
              <a:t> شرح مذاکرات / مباحث مطرح شده </a:t>
            </a:r>
            <a:r>
              <a:rPr lang="fa-IR" sz="2400" b="1" dirty="0" smtClean="0">
                <a:cs typeface="B Nazanin" panose="00000400000000000000" pitchFamily="2" charset="-78"/>
              </a:rPr>
              <a:t>-</a:t>
            </a:r>
            <a:r>
              <a:rPr lang="fa-IR" sz="2400" dirty="0" smtClean="0">
                <a:cs typeface="B Nazanin" panose="00000400000000000000" pitchFamily="2" charset="-78"/>
              </a:rPr>
              <a:t> مصوبات جلسه /مسئول پیگیری مصوبات / مهلت زمانی اجرا </a:t>
            </a:r>
            <a:r>
              <a:rPr lang="fa-IR" sz="2400" b="1" dirty="0" smtClean="0">
                <a:cs typeface="B Nazanin" panose="00000400000000000000" pitchFamily="2" charset="-78"/>
              </a:rPr>
              <a:t>-</a:t>
            </a:r>
            <a:r>
              <a:rPr lang="fa-IR" sz="2400" dirty="0" smtClean="0">
                <a:cs typeface="B Nazanin" panose="00000400000000000000" pitchFamily="2" charset="-78"/>
              </a:rPr>
              <a:t> امضاء حاضرین و ذکر اسامی غایبین </a:t>
            </a:r>
            <a:r>
              <a:rPr lang="fa-IR" sz="2400" b="1" dirty="0" smtClean="0">
                <a:cs typeface="B Nazanin" panose="00000400000000000000" pitchFamily="2" charset="-78"/>
              </a:rPr>
              <a:t>- </a:t>
            </a:r>
            <a:r>
              <a:rPr lang="fa-IR" sz="2400" dirty="0" smtClean="0">
                <a:cs typeface="B Nazanin" panose="00000400000000000000" pitchFamily="2" charset="-78"/>
              </a:rPr>
              <a:t> صورتجلسات به صورتی تهیه شود که علت مصوبات برای خواننده مشخص گردد </a:t>
            </a:r>
            <a:r>
              <a:rPr lang="fa-IR" sz="2400" b="1" dirty="0" smtClean="0">
                <a:cs typeface="B Nazanin" panose="00000400000000000000" pitchFamily="2" charset="-78"/>
              </a:rPr>
              <a:t>-</a:t>
            </a:r>
            <a:r>
              <a:rPr lang="fa-IR" sz="2400" dirty="0" smtClean="0">
                <a:cs typeface="B Nazanin" panose="00000400000000000000" pitchFamily="2" charset="-78"/>
              </a:rPr>
              <a:t> نظارت رئیس جلسه بر نحوه نگارش صحیح صورتجلسات</a:t>
            </a: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endParaRPr lang="fa-IR" sz="2400" dirty="0">
              <a:cs typeface="B Nazanin" panose="00000400000000000000" pitchFamily="2" charset="-78"/>
            </a:endParaRP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endParaRPr lang="fa-IR" sz="1600" b="1" dirty="0">
              <a:cs typeface="B Nazanin" panose="00000400000000000000" pitchFamily="2" charset="-78"/>
            </a:endParaRP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endParaRPr lang="fa-IR" sz="1600" b="1" dirty="0">
              <a:cs typeface="B Nazanin" panose="00000400000000000000" pitchFamily="2" charset="-78"/>
            </a:endParaRP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endParaRPr lang="fa-IR" sz="1600" b="1" dirty="0">
              <a:cs typeface="B Nazanin" panose="00000400000000000000" pitchFamily="2" charset="-78"/>
            </a:endParaRPr>
          </a:p>
          <a:p>
            <a:pPr marL="457200" indent="-457200">
              <a:buClr>
                <a:srgbClr val="7030A0"/>
              </a:buClr>
              <a:buFont typeface="+mj-lt"/>
              <a:buAutoNum type="arabicPeriod"/>
            </a:pPr>
            <a:endParaRPr lang="fa-IR" sz="1600" b="1" dirty="0" smtClean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6941" y="280219"/>
            <a:ext cx="433179" cy="36871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81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361" y="103239"/>
            <a:ext cx="10323871" cy="604855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                               ارزیابی اثر بخشی کمیته ها و در صورت لزوم اقدام اصلاحی </a:t>
            </a:r>
            <a:endParaRPr lang="fa-IR" sz="24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8094"/>
            <a:ext cx="11430000" cy="6149906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اندازه گیری و تحلیل شاخص درصد اجرایی شدن مصوبات کمیته ها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ارزیابی میزان بهبود مشکلات و تحقق نتایج و انجام اقدامات اصلاحی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ارائه گزارش های دوره ای حداقل فصلی از فعالیت و عملکرد کمیته ها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انجام اقدامات اصلاحی توسط تیم رهبری و مدیریت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اولویت بخشی به ارتقاء کیفیت و ایمنی در دستور کار جلسات کمیته هاو وجود شواهد تائید کننده بر ایفای نقش موثر کمیته ها در موضوعات ایمنی و کیفیت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مشارکت فعال کمیته های مرگ ومیر و عوارض ، انتقال خون ،دارو درمان و سایر کمیته های مرتبط با ایمنی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حضور فعال رئیس / مدیر عامل / مسئول فنی به عنوان عضو اصلی تیم رهبری و مدیریت  در همه کمیته ها و الزام حضور مسئول فنی حداقل در کمیته مرگ ومیر ، انتقال خون ، دارو درمان و اخلاق پزشکی.</a:t>
            </a:r>
            <a:r>
              <a:rPr lang="fa-IR" sz="2400" dirty="0" smtClean="0">
                <a:cs typeface="B Zar" pitchFamily="2" charset="-78"/>
              </a:rPr>
              <a:t>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dirty="0" smtClean="0">
                <a:cs typeface="B Zar" pitchFamily="2" charset="-78"/>
              </a:rPr>
              <a:t>لحاظ </a:t>
            </a:r>
            <a:r>
              <a:rPr lang="fa-IR" sz="2400" dirty="0">
                <a:cs typeface="B Zar" pitchFamily="2" charset="-78"/>
              </a:rPr>
              <a:t>پیوست ایمنی در هر یک از مصوبات </a:t>
            </a:r>
            <a:r>
              <a:rPr lang="fa-IR" sz="2400" dirty="0" smtClean="0">
                <a:cs typeface="B Zar" pitchFamily="2" charset="-78"/>
              </a:rPr>
              <a:t>مرتبط </a:t>
            </a:r>
            <a:r>
              <a:rPr lang="fa-IR" sz="2400" dirty="0">
                <a:cs typeface="B Zar" pitchFamily="2" charset="-78"/>
              </a:rPr>
              <a:t>با </a:t>
            </a:r>
            <a:r>
              <a:rPr lang="fa-IR" sz="2400" dirty="0" smtClean="0">
                <a:cs typeface="B Zar" pitchFamily="2" charset="-78"/>
              </a:rPr>
              <a:t>بیماران</a:t>
            </a:r>
            <a:r>
              <a:rPr lang="fa-IR" sz="2400" dirty="0">
                <a:cs typeface="B Zar" pitchFamily="2" charset="-78"/>
              </a:rPr>
              <a:t> </a:t>
            </a:r>
            <a:r>
              <a:rPr lang="fa-IR" sz="2400" dirty="0" smtClean="0">
                <a:cs typeface="B Zar" pitchFamily="2" charset="-78"/>
              </a:rPr>
              <a:t>در هرکمیته </a:t>
            </a:r>
            <a:endParaRPr lang="fa-IR" sz="2400" dirty="0">
              <a:cs typeface="B Zar" pitchFamily="2" charset="-78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fa-IR" sz="2400" dirty="0" smtClean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0087896" y="179098"/>
            <a:ext cx="433180" cy="37167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6012" y="3102587"/>
            <a:ext cx="10323871" cy="628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400" dirty="0" smtClean="0">
                <a:solidFill>
                  <a:srgbClr val="0070C0"/>
                </a:solidFill>
                <a:cs typeface="B Titr" pitchFamily="2" charset="-78"/>
              </a:rPr>
              <a:t>                               نقش موثر کمیته ها در ارتقاء کیفیت خدمات و ایمنی بیمار</a:t>
            </a:r>
            <a:endParaRPr lang="fa-IR" sz="24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87896" y="3215148"/>
            <a:ext cx="433179" cy="35905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61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94967"/>
            <a:ext cx="6947315" cy="666729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تدوین سیاست</a:t>
            </a:r>
            <a:r>
              <a:rPr lang="en-US" sz="28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های اصلی توسط مسئولان ارشد</a:t>
            </a:r>
            <a:endParaRPr lang="fa-IR" sz="28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064896"/>
            <a:ext cx="10469880" cy="5793104"/>
          </a:xfrm>
        </p:spPr>
        <p:txBody>
          <a:bodyPr>
            <a:noAutofit/>
          </a:bodyPr>
          <a:lstStyle/>
          <a:p>
            <a:pPr marL="0" indent="0">
              <a:buClr>
                <a:srgbClr val="7030A0"/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لحاظ موارد ذیل در تدوین سیاستهای اصلی</a:t>
            </a:r>
            <a:r>
              <a:rPr lang="en-US" sz="32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 :</a:t>
            </a:r>
            <a:r>
              <a:rPr lang="fa-IR" sz="32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</a:p>
          <a:p>
            <a:pPr>
              <a:buClr>
                <a:srgbClr val="7030A0"/>
              </a:buClr>
              <a:buSzPct val="60000"/>
              <a:buFont typeface="Wingdings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سیاست های سازمان های بالا دستی</a:t>
            </a:r>
          </a:p>
          <a:p>
            <a:pPr>
              <a:buClr>
                <a:srgbClr val="7030A0"/>
              </a:buClr>
              <a:buSzPct val="60000"/>
              <a:buFont typeface="Wingdings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ماموریتهای بیمارستان و نقاط قوت و ضعف داخل سازمانی</a:t>
            </a:r>
          </a:p>
          <a:p>
            <a:pPr>
              <a:buClr>
                <a:srgbClr val="7030A0"/>
              </a:buClr>
              <a:buSzPct val="60000"/>
              <a:buFont typeface="Wingdings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وضعیت سلامت  جامعه و عوامل بیرونی تاثیرگذار بر بیمارستان </a:t>
            </a:r>
          </a:p>
          <a:p>
            <a:pPr>
              <a:buClr>
                <a:srgbClr val="7030A0"/>
              </a:buClr>
              <a:buSzPct val="60000"/>
              <a:buFont typeface="Wingdings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انتظارات ذینفعان کلیدی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تهیه و تصویب و ابلاغ توسط تیم رهبری و مدیریت و چارچوب برنامه ریزی مدیران ارشد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رد پای سیاست ها در صورتجلسات کمیته ها و مصوبات اجرایی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بهره مندی از سیاستها در تدوین استراتژیها و برنامه های استراتژیک و عملیاتی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استفاده از سیاستهای اصلی در نظارت و ارزیابی عملکرد بخش ها / واحد ها</a:t>
            </a:r>
            <a:endParaRPr lang="fa-IR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017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97" y="0"/>
            <a:ext cx="10452537" cy="677917"/>
          </a:xfrm>
        </p:spPr>
        <p:txBody>
          <a:bodyPr>
            <a:normAutofit/>
          </a:bodyPr>
          <a:lstStyle/>
          <a:p>
            <a:pPr algn="r"/>
            <a:r>
              <a:rPr lang="fa-IR" sz="3100" dirty="0" smtClean="0">
                <a:solidFill>
                  <a:srgbClr val="0070C0"/>
                </a:solidFill>
                <a:cs typeface="B Titr" pitchFamily="2" charset="-78"/>
              </a:rPr>
              <a:t>تعهد به اجرای برنامه های ارتقاء کیفیت و ایمنی توسط تیم رهبری و مدیریت</a:t>
            </a:r>
            <a:endParaRPr lang="fa-IR" sz="31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630621"/>
            <a:ext cx="11932920" cy="6227379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درج سیاست ارتقاء کیفیت و ایمنی در سیاستهای اصلی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استفاده از گزارشهای تحلیلی و نتایج آن در بازنگری سند استراتژیک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مشارکت فعال تیم مدیریت و رهبری در بازدید های مدیریتی ایمنی بیمار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درنظر گرفتن </a:t>
            </a:r>
            <a:r>
              <a:rPr lang="fa-IR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پیوست ایمنی </a:t>
            </a:r>
            <a:r>
              <a:rPr lang="fa-IR" sz="2800" dirty="0" smtClean="0">
                <a:cs typeface="B Zar" pitchFamily="2" charset="-78"/>
              </a:rPr>
              <a:t>در تمامی برنامه ها و اتخاذ تصمیمات مدیریتی و اولویت بخشی ایمنی در دستور کار </a:t>
            </a:r>
            <a:r>
              <a:rPr lang="fa-IR" sz="2400" b="1" dirty="0" smtClean="0">
                <a:cs typeface="B Zar" pitchFamily="2" charset="-78"/>
              </a:rPr>
              <a:t>جلسات تیم رهبری و مدیریت همچنین تمامی کمیته های بیمارستانی و بازدیدهای ایمنی بیمار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C00000"/>
                </a:solidFill>
                <a:cs typeface="B Zar" pitchFamily="2" charset="-78"/>
              </a:rPr>
              <a:t>برگزاری دوره های توجیهی و تکمیلی ضمن خدمت ایمنی بیمار برای تمامی کارکنان مرتبط به طور منظم</a:t>
            </a:r>
          </a:p>
          <a:p>
            <a:pPr>
              <a:buFont typeface="Wingdings" pitchFamily="2" charset="2"/>
              <a:buChar char="v"/>
            </a:pPr>
            <a:r>
              <a:rPr lang="fa-IR" sz="2800" dirty="0" smtClean="0">
                <a:solidFill>
                  <a:srgbClr val="C00000"/>
                </a:solidFill>
                <a:cs typeface="B Zar" pitchFamily="2" charset="-78"/>
              </a:rPr>
              <a:t>توصیه به جلب مشار کت بیماران و خانواده ایشان در مباحث کیفیت و ایمنی بیمار توصیه میگردد</a:t>
            </a:r>
          </a:p>
          <a:p>
            <a:pPr>
              <a:buFont typeface="Wingdings" pitchFamily="2" charset="2"/>
              <a:buChar char="v"/>
            </a:pPr>
            <a:endParaRPr lang="fa-IR" sz="24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  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پیوست های ایمنی</a:t>
            </a:r>
            <a:endParaRPr lang="fa-IR" sz="2400" b="1" dirty="0" smtClean="0">
              <a:solidFill>
                <a:schemeClr val="tx1">
                  <a:lumMod val="85000"/>
                  <a:lumOff val="15000"/>
                </a:schemeClr>
              </a:solidFill>
              <a:cs typeface="B Z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4207" y="3947160"/>
            <a:ext cx="76536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/>
            <a:endParaRPr lang="fa-IR" sz="24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r"/>
            <a:r>
              <a:rPr lang="fa-IR" b="1" dirty="0" smtClean="0">
                <a:cs typeface="B Zar" pitchFamily="2" charset="-78"/>
              </a:rPr>
              <a:t> 1 .به کارگیری نیروی انسانی</a:t>
            </a:r>
          </a:p>
          <a:p>
            <a:pPr algn="r"/>
            <a:r>
              <a:rPr lang="fa-IR" b="1" dirty="0" smtClean="0">
                <a:cs typeface="B Zar" pitchFamily="2" charset="-78"/>
              </a:rPr>
              <a:t>2 . عملیات ساختمانی، تغییرات و احداث ساختمان و بخشها</a:t>
            </a:r>
          </a:p>
          <a:p>
            <a:pPr algn="r"/>
            <a:r>
              <a:rPr lang="fa-IR" b="1" dirty="0" smtClean="0">
                <a:cs typeface="B Zar" pitchFamily="2" charset="-78"/>
              </a:rPr>
              <a:t>3 . خرید تجهیزات پزشکی</a:t>
            </a:r>
          </a:p>
          <a:p>
            <a:pPr algn="r"/>
            <a:r>
              <a:rPr lang="fa-IR" b="1" dirty="0" smtClean="0">
                <a:cs typeface="B Zar" pitchFamily="2" charset="-78"/>
              </a:rPr>
              <a:t>4 . مدیریت تدارک دارو و تجهیزات</a:t>
            </a:r>
          </a:p>
          <a:p>
            <a:pPr algn="r"/>
            <a:r>
              <a:rPr lang="fa-IR" b="1" dirty="0" smtClean="0">
                <a:cs typeface="B Zar" pitchFamily="2" charset="-78"/>
              </a:rPr>
              <a:t>5 . برون سپاری بخشها و خدمات بالینی</a:t>
            </a:r>
          </a:p>
          <a:p>
            <a:pPr algn="r"/>
            <a:r>
              <a:rPr lang="fa-IR" b="1" dirty="0" smtClean="0">
                <a:cs typeface="B Zar" pitchFamily="2" charset="-78"/>
              </a:rPr>
              <a:t>6 . برون سپاری واحدها و خدمات غیربالینی و پشتیبانی اعم از تاسیسات، خدمات و سایر</a:t>
            </a:r>
          </a:p>
          <a:p>
            <a:pPr algn="r"/>
            <a:r>
              <a:rPr lang="fa-IR" b="1" dirty="0" smtClean="0">
                <a:cs typeface="B Zar" pitchFamily="2" charset="-78"/>
              </a:rPr>
              <a:t>7 . تنظیم و عقد قراردادهای خرید خدمت و هر نوع برون سپاری</a:t>
            </a:r>
            <a:endParaRPr lang="fa-IR" b="1" dirty="0">
              <a:cs typeface="B Zar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9443545" y="4526280"/>
            <a:ext cx="441434" cy="2079472"/>
          </a:xfrm>
          <a:prstGeom prst="rightBrace">
            <a:avLst>
              <a:gd name="adj1" fmla="val 0"/>
              <a:gd name="adj2" fmla="val 4319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7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821" y="1"/>
            <a:ext cx="6022428" cy="1082040"/>
          </a:xfrm>
        </p:spPr>
        <p:txBody>
          <a:bodyPr/>
          <a:lstStyle/>
          <a:p>
            <a:r>
              <a:rPr lang="fa-IR" dirty="0" smtClean="0">
                <a:cs typeface="B Titr" pitchFamily="2" charset="-78"/>
              </a:rPr>
              <a:t>اثر بخشی برنامه های ایمنی بیمار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914400"/>
            <a:ext cx="11978640" cy="5745480"/>
          </a:xfrm>
        </p:spPr>
        <p:txBody>
          <a:bodyPr>
            <a:noAutofit/>
          </a:bodyPr>
          <a:lstStyle/>
          <a:p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وجود برنامه مدون</a:t>
            </a:r>
          </a:p>
          <a:p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مداخلات اصلاحی </a:t>
            </a:r>
          </a:p>
          <a:p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تغییر مشهود در روند بهبود شاخص های ایمنی بیماران </a:t>
            </a:r>
          </a:p>
          <a:p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تعیین شاخص در قالب  کارگروهی با سرپرستی مسئول فنی و پیگیری کارشناس هماهنگ کننده </a:t>
            </a:r>
          </a:p>
          <a:p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پایش فصلی شاخص ها و نظارت بر روند پایش توسط مسئول فنی و پیگیری هماهنگ کننده ایمنی </a:t>
            </a:r>
          </a:p>
          <a:p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پیگیری اقدام اصلاحی توسط هماهنگ کننده ایمنی بیمار</a:t>
            </a:r>
          </a:p>
          <a:p>
            <a:pPr>
              <a:buFont typeface="Wingdings" pitchFamily="2" charset="2"/>
              <a:buChar char="q"/>
            </a:pPr>
            <a:r>
              <a:rPr lang="fa-IR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عناوین برنامه های ارتقاء ایمنی و کیفیت الزامی ندارد حتما با عنوان مذکور باشد بلکه ضروری است نتیجه آن منجر به ارتقاء ایمنی و کیفیت شود .</a:t>
            </a:r>
            <a:endParaRPr lang="en-US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964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59" y="331076"/>
            <a:ext cx="9565453" cy="1198179"/>
          </a:xfrm>
        </p:spPr>
        <p:txBody>
          <a:bodyPr/>
          <a:lstStyle/>
          <a:p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نقش موثر تیم رهبری و مدیریت ارتقاء کیفیت و ایمنی </a:t>
            </a:r>
            <a:endParaRPr lang="en-US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007" y="1497724"/>
            <a:ext cx="10227605" cy="4826876"/>
          </a:xfrm>
        </p:spPr>
        <p:txBody>
          <a:bodyPr>
            <a:noAutofit/>
          </a:bodyPr>
          <a:lstStyle/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التزام تیم رهبری و مدیریت به تامین منابع برنامه های ایمنی و کیفیت </a:t>
            </a:r>
          </a:p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شرکت فعال ریاست بیمارستان در بازدید های و کمیته های مرتبط با ایمنی </a:t>
            </a:r>
          </a:p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تخصیص بودجه </a:t>
            </a:r>
          </a:p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تائید کارکنان و بیماران مبنی بر تعهد تیم رهبری به ارتقاء کیفیت و ایمنی</a:t>
            </a:r>
          </a:p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دریافت گزارش های تحلیلی و دوره های از فعالیت های مسئول فنی </a:t>
            </a:r>
          </a:p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تسلط تیم رهبری به شاخص های کلیدی</a:t>
            </a:r>
          </a:p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اقدام اصلاحی در موارد اثربخشی کمتر از حد انتظار</a:t>
            </a:r>
            <a:endParaRPr lang="en-US" sz="28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493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91" y="221774"/>
            <a:ext cx="9070849" cy="810551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بازدید های مدون ایمنی بیمار</a:t>
            </a:r>
            <a:r>
              <a:rPr lang="en-US" sz="3200" dirty="0" smtClean="0">
                <a:solidFill>
                  <a:srgbClr val="0070C0"/>
                </a:solidFill>
                <a:cs typeface="B Titr" pitchFamily="2" charset="-78"/>
              </a:rPr>
              <a:t> </a:t>
            </a:r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( ارتقاء فرهنگ ایمنی بیمار) </a:t>
            </a:r>
            <a:endParaRPr lang="fa-IR" sz="32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" y="1143000"/>
            <a:ext cx="11599742" cy="5623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 smtClean="0">
                <a:cs typeface="B Zar" pitchFamily="2" charset="-78"/>
              </a:rPr>
              <a:t>اجرای بازدیدهای مدیریتی ایمنی بیمار به صورت مدون طبق دستورالعمل ابلاغی</a:t>
            </a:r>
          </a:p>
          <a:p>
            <a:r>
              <a:rPr lang="fa-IR" sz="2800" dirty="0" smtClean="0">
                <a:cs typeface="B Zar" pitchFamily="2" charset="-78"/>
              </a:rPr>
              <a:t> مشارکت فعال تیم رهبری و مدیریت و لحاظ نتایج آن در تصمیمات و اقدامات/ برنامه های مدیریتی</a:t>
            </a:r>
          </a:p>
          <a:p>
            <a:r>
              <a:rPr lang="fa-IR" sz="2800" dirty="0" smtClean="0">
                <a:cs typeface="B Zar" pitchFamily="2" charset="-78"/>
              </a:rPr>
              <a:t> وجود صورتجلسه مشتمل بر دغدغه های مطرح شده و راهکارهای پیشنهادی با امضای حاضرین در بازدید</a:t>
            </a:r>
          </a:p>
          <a:p>
            <a:r>
              <a:rPr lang="fa-IR" sz="2800" dirty="0" smtClean="0">
                <a:cs typeface="B Zar" pitchFamily="2" charset="-78"/>
              </a:rPr>
              <a:t> طراحی و اجرای اقدامات اصلاحی/ برنامه بهبود موثر بر اساس نتایج بازدیدهای مدیریتی ایمنی بیمار</a:t>
            </a:r>
          </a:p>
          <a:p>
            <a:r>
              <a:rPr lang="fa-IR" sz="2800" dirty="0" smtClean="0">
                <a:cs typeface="B Zar" pitchFamily="2" charset="-78"/>
              </a:rPr>
              <a:t>ارائه بازخورد مستند نتایج بازدیدها و نتایج اقدامات اصلاحی به بخش مربوطه و فرد/ افراد پیشنهاد دهنده</a:t>
            </a:r>
          </a:p>
          <a:p>
            <a:r>
              <a:rPr lang="fa-IR" sz="28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وجود برنامه عملیاتی / بهبود کیفیت / اقدام اصلاحی به دنبال بازدید های مدیریتی ایمنی</a:t>
            </a:r>
          </a:p>
          <a:p>
            <a:r>
              <a:rPr lang="fa-IR" sz="2800" dirty="0" smtClean="0">
                <a:cs typeface="B Zar" pitchFamily="2" charset="-78"/>
              </a:rPr>
              <a:t>ارزیابی شاخص روند گزارش دهی وقایع ناخواسته و ارتباط آن با اثر بخشی بازدیدهای مدیریتی</a:t>
            </a:r>
          </a:p>
          <a:p>
            <a:r>
              <a:rPr lang="fa-IR" sz="2800" b="1" dirty="0" smtClean="0">
                <a:cs typeface="B Zar" pitchFamily="2" charset="-78"/>
              </a:rPr>
              <a:t>استفاده از چرخه  </a:t>
            </a:r>
            <a:r>
              <a:rPr lang="en-US" sz="2800" b="1" dirty="0" smtClean="0">
                <a:cs typeface="B Zar" pitchFamily="2" charset="-78"/>
              </a:rPr>
              <a:t>PDCA</a:t>
            </a:r>
            <a:r>
              <a:rPr lang="fa-IR" sz="2800" b="1" dirty="0" smtClean="0">
                <a:cs typeface="B Zar" pitchFamily="2" charset="-78"/>
              </a:rPr>
              <a:t>برای ارتقا مستمر ایمنی بیمار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026920" y="5597767"/>
            <a:ext cx="92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rgbClr val="C00000"/>
                </a:solidFill>
                <a:cs typeface="B Zar" pitchFamily="2" charset="-78"/>
              </a:rPr>
              <a:t>.</a:t>
            </a:r>
            <a:endParaRPr lang="en-US" b="1" dirty="0">
              <a:solidFill>
                <a:srgbClr val="C00000"/>
              </a:solidFill>
              <a:cs typeface="B Zar" pitchFamily="2" charset="-78"/>
            </a:endParaRPr>
          </a:p>
        </p:txBody>
      </p:sp>
      <p:graphicFrame>
        <p:nvGraphicFramePr>
          <p:cNvPr id="8" name="Content Placeholder 16"/>
          <p:cNvGraphicFramePr>
            <a:graphicFrameLocks noGrp="1"/>
          </p:cNvGraphicFramePr>
          <p:nvPr>
            <p:ph idx="1"/>
            <p:extLst/>
          </p:nvPr>
        </p:nvGraphicFramePr>
        <p:xfrm>
          <a:off x="868154" y="4769035"/>
          <a:ext cx="2317531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87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8" grpId="2">
        <p:bldAsOne/>
      </p:bldGraphic>
      <p:bldGraphic spid="8" grpId="3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91" y="3566160"/>
            <a:ext cx="8202169" cy="853440"/>
          </a:xfrm>
        </p:spPr>
        <p:txBody>
          <a:bodyPr>
            <a:normAutofit/>
          </a:bodyPr>
          <a:lstStyle/>
          <a:p>
            <a:pPr algn="r"/>
            <a:r>
              <a:rPr lang="fa-IR" sz="3100" dirty="0" smtClean="0">
                <a:solidFill>
                  <a:srgbClr val="0070C0"/>
                </a:solidFill>
                <a:cs typeface="B Titr" pitchFamily="2" charset="-78"/>
              </a:rPr>
              <a:t>مسئول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 ایمنی و کارشناس هماهنگ کننده 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4434840"/>
            <a:ext cx="11475720" cy="176784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None/>
            </a:pPr>
            <a:r>
              <a:rPr lang="fa-IR" sz="2400" b="1" dirty="0" smtClean="0">
                <a:cs typeface="B Zar" pitchFamily="2" charset="-78"/>
              </a:rPr>
              <a:t>فعالیت موثر مسئول فنی و کارشناس هماهنک کننده طبق ابلاغ و شرح وظایف</a:t>
            </a:r>
          </a:p>
          <a:p>
            <a:pPr>
              <a:buClr>
                <a:srgbClr val="7030A0"/>
              </a:buClr>
              <a:buNone/>
            </a:pPr>
            <a:r>
              <a:rPr lang="fa-IR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چنانچه رئیس / مدیر عامل دارای پروانه مسئول فنی معتبر باشد نیازی به ابلاغ مسئول ایمنی نیست .</a:t>
            </a:r>
          </a:p>
          <a:p>
            <a:pPr>
              <a:buClr>
                <a:srgbClr val="7030A0"/>
              </a:buClr>
              <a:buNone/>
            </a:pPr>
            <a:r>
              <a:rPr lang="fa-IR" sz="2400" b="1" dirty="0" smtClean="0">
                <a:cs typeface="B Zar" pitchFamily="2" charset="-78"/>
              </a:rPr>
              <a:t>در بیمارستانهای بیش از 160 تخت                مجاز به</a:t>
            </a:r>
            <a:r>
              <a:rPr lang="en-US" sz="2400" b="1" dirty="0" smtClean="0">
                <a:cs typeface="B Zar" pitchFamily="2" charset="-78"/>
              </a:rPr>
              <a:t> </a:t>
            </a:r>
            <a:r>
              <a:rPr lang="fa-IR" sz="2400" b="1" dirty="0" smtClean="0">
                <a:cs typeface="B Zar" pitchFamily="2" charset="-78"/>
              </a:rPr>
              <a:t>انتخاب قائم مقام مسئول فنی</a:t>
            </a:r>
            <a:r>
              <a:rPr lang="en-US" sz="2400" b="1" dirty="0" smtClean="0">
                <a:cs typeface="B Zar" pitchFamily="2" charset="-78"/>
              </a:rPr>
              <a:t> </a:t>
            </a:r>
            <a:r>
              <a:rPr lang="fa-IR" sz="2400" b="1" dirty="0" smtClean="0">
                <a:cs typeface="B Zar" pitchFamily="2" charset="-78"/>
              </a:rPr>
              <a:t>درزمینه ایمنی بیمار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104995" y="5716840"/>
            <a:ext cx="907567" cy="73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270760" y="822959"/>
          <a:ext cx="7863839" cy="2243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292"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درصد حضور رئیس/مدیرعامل</a:t>
                      </a:r>
                      <a:endParaRPr lang="en-US" sz="20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تعداد تخت بیمارستان</a:t>
                      </a:r>
                      <a:endParaRPr lang="en-US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89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Zar" pitchFamily="2" charset="-78"/>
                        </a:rPr>
                        <a:t>90%</a:t>
                      </a:r>
                      <a:endParaRPr lang="en-US" sz="24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تا 160 تخت</a:t>
                      </a:r>
                      <a:endParaRPr lang="en-US" sz="24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08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Zar" pitchFamily="2" charset="-78"/>
                        </a:rPr>
                        <a:t>70%</a:t>
                      </a:r>
                      <a:endParaRPr lang="en-US" sz="24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Zar" pitchFamily="2" charset="-78"/>
                        </a:rPr>
                        <a:t>161 تا 360 تخت</a:t>
                      </a:r>
                      <a:endParaRPr lang="en-US" sz="24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92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Zar" pitchFamily="2" charset="-78"/>
                        </a:rPr>
                        <a:t>50%</a:t>
                      </a:r>
                      <a:endParaRPr lang="en-US" sz="2400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Zar" pitchFamily="2" charset="-78"/>
                        </a:rPr>
                        <a:t>بالای 360 تخت</a:t>
                      </a:r>
                      <a:endParaRPr lang="en-US" sz="24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1960" y="228600"/>
            <a:ext cx="11750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Titr" pitchFamily="2" charset="-78"/>
              </a:rPr>
              <a:t>الزام حضور ریاست بیمارستان در تمامی بازدید های اتاق عمل ،بخش ویژه و اورژانس و سپس رعایت جدول ذیل:</a:t>
            </a:r>
            <a:endParaRPr lang="en-US" sz="24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631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"/>
            <a:ext cx="10698480" cy="111252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فعالیت مسئول ایمنی بیمار و کارشناس هماهنگ کننده ایمنی  براساس شرح وظایف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341120"/>
            <a:ext cx="11490960" cy="5303520"/>
          </a:xfrm>
        </p:spPr>
        <p:txBody>
          <a:bodyPr>
            <a:normAutofit fontScale="925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صدور ابلاغ توسط رئیس / مدیر عامل و رو نوشت به کلیه بخش ها و واحد ها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فعالیت مستقیم زیر نظر رئیس / مدیر عامل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تفویض اختیار کامل در خصوص مسائل مرتبط با ایمنی بیمار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ارائه گزارش ماهیانه کارشناس هماهنگ کننده           مسئول ایمنی           رئیس / مدیرعامل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در بیمارستان های بالای 160 تخت در صورت نیاز صدور ابلاغ ایمنی بیمار برای </a:t>
            </a:r>
            <a:r>
              <a:rPr lang="fa-IR" sz="2600" dirty="0" smtClean="0">
                <a:solidFill>
                  <a:srgbClr val="7030A0"/>
                </a:solidFill>
                <a:cs typeface="B Nazanin" pitchFamily="2" charset="-78"/>
              </a:rPr>
              <a:t>قائم مقام مسئول فنی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در صورتیکه رئیس / مسئول فنی دارای پروانه مسئول فنی باشد الزامی به صدور ابلاغ مسئول ایمنی بیمار نمی باشد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مسئول فنی عضو ثابت تیم رهبری و مدیریت 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حضور فعال در کمیته ها و در کمیته های مرگ ومیر و عوارض ،انتقال خون ،دارو و درمان و اخلاق پزشکی </a:t>
            </a:r>
            <a:r>
              <a:rPr lang="fa-IR" sz="2600" b="1" dirty="0" smtClean="0">
                <a:solidFill>
                  <a:srgbClr val="7030A0"/>
                </a:solidFill>
                <a:cs typeface="B Nazanin" pitchFamily="2" charset="-78"/>
              </a:rPr>
              <a:t>الزامی </a:t>
            </a: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است 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پاسخگوی تمام موارد مرتبط با ایمنی بیمار به بیماران و کارکنان </a:t>
            </a:r>
            <a:endParaRPr lang="en-US" sz="2600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r>
              <a:rPr lang="fa-IR" sz="2600" dirty="0" smtClean="0">
                <a:solidFill>
                  <a:srgbClr val="002060"/>
                </a:solidFill>
                <a:cs typeface="B Nazanin" pitchFamily="2" charset="-78"/>
              </a:rPr>
              <a:t>حضور کارشناس هماهنگ کننده ایمنی به تشخیص مسئول فنی / ایمنی بیمار در جلسات تیم رهبری و مدیریت</a:t>
            </a:r>
          </a:p>
          <a:p>
            <a:pPr>
              <a:buFont typeface="Wingdings" pitchFamily="2" charset="2"/>
              <a:buChar char="q"/>
            </a:pPr>
            <a:endParaRPr lang="fa-IR" sz="2600" dirty="0" smtClean="0">
              <a:solidFill>
                <a:srgbClr val="002060"/>
              </a:solidFill>
              <a:cs typeface="B Nazanin" pitchFamily="2" charset="-78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61760" y="3093720"/>
            <a:ext cx="5791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89120" y="3108960"/>
            <a:ext cx="518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r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1840" y="0"/>
            <a:ext cx="1097280" cy="10648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080798" y="1019294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Zar" pitchFamily="2" charset="-78"/>
              </a:rPr>
              <a:t>معاونت درمان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12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"/>
            <a:ext cx="1010412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ابلاغ آیین نامه شماره 16465/د400 مورخ 96/7/2 و 15672/د400 مورخ </a:t>
            </a:r>
            <a:b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</a:b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96/6/20  در خصوص ضوابط و شرح وظایف مسئولین فنی</a:t>
            </a:r>
            <a:endParaRPr lang="en-US" b="1" dirty="0"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9280"/>
            <a:ext cx="11993880" cy="473964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مسئول فنی در بخش دولتی و عمومی غیر دولتی رئیس / معاونین که درچارت سازمانی تعریف شده اند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مسئول فنی در بخش خصوصی رئیس / مدیرعامل/ یکی از اعضای هیئت مدیره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مسئول فنی در بخش خیریه رئیس / یکی از اعضای مدیره /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هیئت امناء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قائم مقام مسئول فنی باید دارای رابطه خدمتی مشخص با مرکز باشد (رسمی ، پیمانی ، قرارداد مشخص)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جانشین مسئول فنی از میان پزشکان مقیم یا سوپروایزرها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پاسخگویی به مراجع ذی صلاح ، محاکم قضایی بدون قید و شرط بر عهده مسئول فنی است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دارای شرح وظایف جامع و شامل تمام فرایندهای بالینی و غیر بالینی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و حتی پشتیبانی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و نظارت بر اجرای تمام دستورالعمل ها و قوانین و استانداردهای وزارت متبوع و دانشگاه علوم پزشکی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3" descr="Ar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1840" y="0"/>
            <a:ext cx="1097280" cy="10648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080798" y="1019294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Zar" pitchFamily="2" charset="-78"/>
              </a:rPr>
              <a:t>معاونت درمان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"/>
            <a:ext cx="1010412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ابلاغ آیین نامه شماره 16465/د400 مورخ 96/7/2 و 15672/د400 مورخ </a:t>
            </a:r>
            <a:b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</a:br>
            <a:r>
              <a:rPr lang="fa-IR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96/6/20  در خصوص ضوابط و شرح وظایف مسئولین فنی</a:t>
            </a:r>
            <a:endParaRPr lang="en-US" b="1" dirty="0"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9280"/>
            <a:ext cx="11993880" cy="473964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مسئول فنی در بخش دولتی و عمومی غیر دولتی رئیس / معاونین که درچارت سازمانی تعریف شده اند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مسئول فنی در بخش خصوصی رئیس / مدیرعامل/ یکی از اعضای هیئت مدیره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مسئول فنی در بخش خیریه رئیس / یکی از اعضای مدیره /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هیئت امناء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قائم مقام مسئول فنی باید دارای رابطه خدمتی مشخص با مرکز باشد (رسمی ، پیمانی ، قرارداد مشخص)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جانشین مسئول فنی از میان پزشکان مقیم یا سوپروایزرها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2060"/>
                </a:solidFill>
                <a:cs typeface="B Nazanin" pitchFamily="2" charset="-78"/>
              </a:rPr>
              <a:t>پاسخگویی به مراجع ذی صلاح ، محاکم قضایی بدون قید و شرط بر عهده مسئول فنی است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دارای شرح وظایف جامع و شامل تمام فرایندهای بالینی و غیر بالینی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و حتی پشتیبانی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و نظارت بر اجرای تمام دستورالعمل ها و قوانین و استانداردهای وزارت متبوع و دانشگاه علوم پزشکی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4" name="Picture 3" descr="Ar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1840" y="0"/>
            <a:ext cx="1097280" cy="10648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080798" y="1019294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Zar" pitchFamily="2" charset="-78"/>
              </a:rPr>
              <a:t>معاونت درمان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5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040"/>
            <a:ext cx="10469880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 smtClean="0">
                <a:cs typeface="B Titr" pitchFamily="2" charset="-78"/>
              </a:rPr>
              <a:t>تصمیمات و اقدامات تیم رهبری و مدیریت در راستای ترویج فرهنگ بیمار محوری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463040"/>
            <a:ext cx="11094720" cy="4770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a-IR" sz="2800" dirty="0" smtClean="0">
                <a:cs typeface="B Nazanin" pitchFamily="2" charset="-78"/>
              </a:rPr>
              <a:t>محوریت بیمار در برنامه های بیمارستان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>
                <a:cs typeface="B Nazanin" pitchFamily="2" charset="-78"/>
              </a:rPr>
              <a:t>اجرای آموزش های مرتبط با فرهنگ ایمنی بیمار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>
                <a:cs typeface="B Nazanin" pitchFamily="2" charset="-78"/>
              </a:rPr>
              <a:t>اجرای برنامه های تشویقی جهت نهادینه سازی فرهنگ بیمار محوری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>
                <a:cs typeface="B Nazanin" pitchFamily="2" charset="-78"/>
              </a:rPr>
              <a:t>بررسی گزارش های فصلی از ارائه خدمات به بیماران و انجام اقدامات مداخله ای  و لزوم اقدامات اصلاحی موثر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>
                <a:cs typeface="B Nazanin" pitchFamily="2" charset="-78"/>
              </a:rPr>
              <a:t>تلاش در جهت استقرار فرهنگ بیمار محوری در تمام سطوح مدیریتی و عملکردی 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>
                <a:cs typeface="B Nazanin" pitchFamily="2" charset="-78"/>
              </a:rPr>
              <a:t>ارزیابی دسترسی بیماران به خدمات ، آموزش به بیمار و نهایت پایش شاخص رضایت مندی بیماران 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>
                <a:cs typeface="B Nazanin" pitchFamily="2" charset="-78"/>
              </a:rPr>
              <a:t>برنامه ریزی در جهت استقرار فرهنگ ایمنی توسط تیم رهبری و مدیریت و </a:t>
            </a:r>
            <a:r>
              <a:rPr lang="fa-IR" sz="2800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کمیته اخلاق بالینی</a:t>
            </a:r>
          </a:p>
          <a:p>
            <a:pPr>
              <a:buFont typeface="Wingdings" pitchFamily="2" charset="2"/>
              <a:buChar char="q"/>
            </a:pPr>
            <a:r>
              <a:rPr lang="fa-IR" sz="2800" b="1" dirty="0" smtClean="0"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پایش برنامه عملیاتی ایمنی بیمار و اقدام اصلاحی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3" descr="Ar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0"/>
            <a:ext cx="1097280" cy="10648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080798" y="1019294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Zar" pitchFamily="2" charset="-78"/>
              </a:rPr>
              <a:t>معاونت درمان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842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74" y="976411"/>
            <a:ext cx="10529252" cy="4051942"/>
          </a:xfrm>
        </p:spPr>
        <p:txBody>
          <a:bodyPr>
            <a:normAutofit fontScale="92500" lnSpcReduction="10000"/>
          </a:bodyPr>
          <a:lstStyle/>
          <a:p>
            <a:endParaRPr lang="fa-IR" sz="3200" b="1" dirty="0" smtClean="0">
              <a:cs typeface="B Zar" pitchFamily="2" charset="-78"/>
            </a:endParaRPr>
          </a:p>
          <a:p>
            <a:r>
              <a:rPr lang="fa-IR" sz="3200" dirty="0" smtClean="0">
                <a:cs typeface="B Zar" pitchFamily="2" charset="-78"/>
              </a:rPr>
              <a:t>تدوین </a:t>
            </a:r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خط مشی و روش </a:t>
            </a:r>
            <a:r>
              <a:rPr lang="fa-IR" sz="3200" dirty="0" smtClean="0">
                <a:solidFill>
                  <a:srgbClr val="002060"/>
                </a:solidFill>
                <a:cs typeface="B Zar" pitchFamily="2" charset="-78"/>
              </a:rPr>
              <a:t>"</a:t>
            </a:r>
            <a:r>
              <a:rPr lang="fa-IR" sz="3200" b="1" dirty="0" smtClean="0">
                <a:solidFill>
                  <a:srgbClr val="002060"/>
                </a:solidFill>
                <a:cs typeface="B Zar" pitchFamily="2" charset="-78"/>
              </a:rPr>
              <a:t>مدیریت پیشگیرانه خطر </a:t>
            </a:r>
            <a:r>
              <a:rPr lang="fa-IR" sz="3200" dirty="0" smtClean="0">
                <a:cs typeface="B Zar" pitchFamily="2" charset="-78"/>
              </a:rPr>
              <a:t>برای اجتناب از رخداد وقایع ناخواسته ناشی از ارائه خدمات/ مراقبت سلامت" با حداقل های مورد انتظار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smtClean="0">
                <a:cs typeface="B Zar" pitchFamily="2" charset="-78"/>
              </a:rPr>
              <a:t>FMEA    </a:t>
            </a:r>
            <a:endParaRPr lang="fa-IR" sz="3200" b="1" dirty="0" smtClean="0">
              <a:cs typeface="B Zar" pitchFamily="2" charset="-78"/>
            </a:endParaRPr>
          </a:p>
          <a:p>
            <a:endParaRPr lang="fa-IR" sz="3200" dirty="0" smtClean="0">
              <a:cs typeface="B Zar" pitchFamily="2" charset="-78"/>
            </a:endParaRPr>
          </a:p>
          <a:p>
            <a:endParaRPr lang="fa-IR" sz="3200" dirty="0" smtClean="0">
              <a:cs typeface="B Zar" pitchFamily="2" charset="-78"/>
            </a:endParaRPr>
          </a:p>
          <a:p>
            <a:r>
              <a:rPr lang="fa-IR" sz="3200" dirty="0" smtClean="0">
                <a:latin typeface="2  Titr"/>
                <a:cs typeface="B Zar" pitchFamily="2" charset="-78"/>
              </a:rPr>
              <a:t>  تریگر</a:t>
            </a:r>
            <a:r>
              <a:rPr lang="en-US" sz="3200" dirty="0" smtClean="0">
                <a:latin typeface="2  Titr"/>
                <a:cs typeface="B Zar" pitchFamily="2" charset="-78"/>
              </a:rPr>
              <a:t> </a:t>
            </a:r>
            <a:r>
              <a:rPr lang="fa-IR" sz="3200" dirty="0" smtClean="0">
                <a:latin typeface="2  Titr"/>
                <a:cs typeface="B Zar" pitchFamily="2" charset="-78"/>
              </a:rPr>
              <a:t> (ابزار ماشه ایی ) یک رویه ذخیره شده که در زمان تغییر داده ها به عنوان یک عامل </a:t>
            </a:r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2  Titr"/>
                <a:cs typeface="B Zar" pitchFamily="2" charset="-78"/>
              </a:rPr>
              <a:t>واکنش سریع </a:t>
            </a:r>
            <a:r>
              <a:rPr lang="fa-IR" sz="3200" dirty="0" smtClean="0">
                <a:latin typeface="2  Titr"/>
                <a:cs typeface="B Zar" pitchFamily="2" charset="-78"/>
              </a:rPr>
              <a:t>عمل می نماید .</a:t>
            </a:r>
          </a:p>
          <a:p>
            <a:endParaRPr lang="en-US" sz="3200" b="1" dirty="0">
              <a:latin typeface="2  Titr"/>
              <a:cs typeface="B Zar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2230" y="263284"/>
            <a:ext cx="6053854" cy="67056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گزارش دهی وقایع ناخواسته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70917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735" y="211155"/>
            <a:ext cx="9534833" cy="1838871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ذینفعان کلیدی </a:t>
            </a:r>
            <a:r>
              <a:rPr lang="fa-IR" sz="2400" dirty="0" smtClean="0">
                <a:cs typeface="B Titr" panose="00000700000000000000" pitchFamily="2" charset="-78"/>
              </a:rPr>
              <a:t>: گروهی از ذینفعان که در پیامد نهایی حاصل از اعمال آن سیاست  در فعالیت های سازمان تاثیر به سزایی دارند از جمله بیماران ، کارکنان ، سازمان های سیاست گذار و بالادستی ، سهامداران و تامین کنندگان مالی  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474839"/>
            <a:ext cx="11606980" cy="5383161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ذینفعان کلیدی نقش استراتژیک برای بیمارستان دارند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بیمارستان تمایل به افزایش ارتباط پویا با این ذینفعان دارد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امکان جایگزینی این ذینفعان سخت است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تعیین ذینفعان توسط تدوین کنندگان سیاست ها (مسئولین ارشد و تیم رهبری و مدیریت)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ذینفعان داخلی </a:t>
            </a:r>
            <a:r>
              <a:rPr lang="fa-IR" sz="2800" dirty="0" smtClean="0">
                <a:cs typeface="B Nazanin" panose="00000400000000000000" pitchFamily="2" charset="-78"/>
              </a:rPr>
              <a:t>: افرادی که بطور مستقیم درون بیمارستان فعال هستند مانند کارکنان ، سهامداران ، پیمانکاران و ...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ذینفعان خارجی </a:t>
            </a:r>
            <a:r>
              <a:rPr lang="fa-IR" sz="2800" dirty="0" smtClean="0">
                <a:cs typeface="B Nazanin" panose="00000400000000000000" pitchFamily="2" charset="-78"/>
              </a:rPr>
              <a:t>: افراد خارج از بیمارستان که به طور غیر مستقیم با بیمارستان ارتباط کاری داشته اما تحت تاثیر تصمیم های سازمان بوده و یا بر تصمیم های بیمارستان اثر می گذارند مانند  مشتریان ، بیماران ،سازمان های بالادستی ( وزارت بهداشت و دانشگاه علوم پزشکی ) وسازمان های همکار ( شهرداری ، پزشکی قانونی و ...)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634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99645"/>
            <a:ext cx="8911687" cy="1280890"/>
          </a:xfrm>
        </p:spPr>
        <p:txBody>
          <a:bodyPr/>
          <a:lstStyle/>
          <a:p>
            <a:pPr algn="ctr"/>
            <a:r>
              <a:rPr lang="en-US" dirty="0" smtClean="0">
                <a:cs typeface="B Titr" panose="00000700000000000000" pitchFamily="2" charset="-78"/>
              </a:rPr>
              <a:t>        </a:t>
            </a:r>
            <a:r>
              <a:rPr lang="fa-IR" dirty="0" smtClean="0">
                <a:cs typeface="B Titr" panose="00000700000000000000" pitchFamily="2" charset="-78"/>
              </a:rPr>
              <a:t>دامنه بهینگی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238865"/>
            <a:ext cx="11267768" cy="5014451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بهینگی نیازمند یک مرجع است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مهمترین مرجع برای بهینگی کارآیی است ( </a:t>
            </a:r>
            <a: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efficiency</a:t>
            </a: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محدوده عملکردی کارآمد و قابل قبول بیمارستان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دامنه بهینگی غالبا یک شاخص است (شاخص های آماری ، عملکردی ، نسبت های مالی و ...)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لذا بسیاری از شاخص های عملکردی بیمارستان میتواند برای تعیین بهینگی مورد استفاده قرار گیرد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تدوین و تائید در کمیته اقتصاد و درمان با هدایت تیم رهبری و مدیریت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بهره مندی از نظرات صاحبان فرایند</a:t>
            </a:r>
            <a:r>
              <a:rPr lang="en-US" sz="2800" dirty="0">
                <a:solidFill>
                  <a:srgbClr val="7030A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ازجمله مدیر تخت بیمارستان (</a:t>
            </a:r>
            <a:r>
              <a:rPr lang="en-US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bed manager </a:t>
            </a: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رعایت اصول کیفیت و ایمنی بیمار ( اثربخشی درمان 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fa-IR" sz="28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fa-IR" sz="2800" dirty="0" smtClean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57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228601"/>
            <a:ext cx="10433721" cy="701039"/>
          </a:xfrm>
        </p:spPr>
        <p:txBody>
          <a:bodyPr>
            <a:normAutofit/>
          </a:bodyPr>
          <a:lstStyle/>
          <a:p>
            <a:pPr algn="r"/>
            <a:r>
              <a:rPr lang="fa-IR" sz="3100" dirty="0" smtClean="0">
                <a:solidFill>
                  <a:srgbClr val="0070C0"/>
                </a:solidFill>
                <a:cs typeface="B Titr" pitchFamily="2" charset="-78"/>
              </a:rPr>
              <a:t>استفاده بهینه از ظرفیت های بستری عادی با رعایت اصول کیفیت و ایمنی</a:t>
            </a:r>
            <a:endParaRPr lang="fa-IR" sz="31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228344"/>
            <a:ext cx="11662279" cy="5629656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Zar" pitchFamily="2" charset="-78"/>
              </a:rPr>
              <a:t>تعیین دامنه بهینگی استفاده بهینه از ظرفیت تخت ها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Zar" pitchFamily="2" charset="-78"/>
              </a:rPr>
              <a:t>تعریف شاخص های مورد نظر برای بهینگی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Zar" pitchFamily="2" charset="-78"/>
              </a:rPr>
              <a:t>شناسایی منابع گرد آوری داده ها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Zar" pitchFamily="2" charset="-78"/>
              </a:rPr>
              <a:t>اندازه گیری بهینگی (پایش نحوه گردش تخت)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Zar" pitchFamily="2" charset="-78"/>
              </a:rPr>
              <a:t>تفسیر و تحلیل نتایج و روند تخت ها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پیش بینی شرایط تاثیرگذار روی بهینگی( </a:t>
            </a:r>
            <a:r>
              <a:rPr lang="fa-IR" sz="2000" b="1" dirty="0" smtClean="0">
                <a:solidFill>
                  <a:srgbClr val="C00000"/>
                </a:solidFill>
                <a:cs typeface="B Zar" pitchFamily="2" charset="-78"/>
              </a:rPr>
              <a:t>نیروی انسانی ، تجهیزات و امکانات ، فرایندها ، دستورالعمل و استانداردها و...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طرح ریزی اقدامات / برنامه های بهبود با هدایت تیم رهبری و مدیریت و مدیر تخت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سنجش و تحلیل و کنترل عوامل مخدوش کننده بهینگی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C00000"/>
                </a:solidFill>
                <a:cs typeface="B Zar" pitchFamily="2" charset="-78"/>
              </a:rPr>
              <a:t>استفاده از ظرفیت های تخت های خالی در جذب گردشگران سلامت( لزوم اخذ مجوزاز وزارت متبوع)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599" y="1645920"/>
            <a:ext cx="5730241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r" rtl="1">
              <a:spcBef>
                <a:spcPct val="0"/>
              </a:spcBef>
            </a:pP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بهینگی               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نیازمند </a:t>
            </a:r>
            <a:r>
              <a:rPr kumimoji="0" lang="en-US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مرجع با بهترین کارآیی</a:t>
            </a:r>
            <a:r>
              <a:rPr kumimoji="0" lang="en-US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( ضریب اشغال</a:t>
            </a:r>
            <a:r>
              <a:rPr kumimoji="0" lang="fa-IR" sz="2000" b="1" i="0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/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نسبت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های مالی و...)</a:t>
            </a:r>
            <a:endParaRPr kumimoji="0" lang="fa-IR" sz="2000" b="1" i="0" u="none" strike="noStrike" kern="120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B Zar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دامنه بهینگی       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   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 شاخص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 (</a:t>
            </a:r>
            <a:r>
              <a:rPr kumimoji="0" lang="fa-IR" sz="2000" b="1" i="0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عدد  / درصد)</a:t>
            </a:r>
            <a:endParaRPr kumimoji="0" lang="fa-IR" sz="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50774" y="1887794"/>
            <a:ext cx="840658" cy="14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052611" y="2765323"/>
            <a:ext cx="563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681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5" y="143059"/>
            <a:ext cx="10227244" cy="786582"/>
          </a:xfrm>
        </p:spPr>
        <p:txBody>
          <a:bodyPr>
            <a:normAutofit/>
          </a:bodyPr>
          <a:lstStyle/>
          <a:p>
            <a:pPr algn="r"/>
            <a:r>
              <a:rPr lang="fa-IR" sz="3100" dirty="0" smtClean="0">
                <a:solidFill>
                  <a:srgbClr val="0070C0"/>
                </a:solidFill>
                <a:cs typeface="B Titr" pitchFamily="2" charset="-78"/>
              </a:rPr>
              <a:t>استفاده بهینه از ظرفیت های بستری ویژه  با رعایت اصول کیفیت و ایمنی</a:t>
            </a:r>
            <a:endParaRPr lang="fa-IR" sz="31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766916"/>
            <a:ext cx="11662279" cy="6091083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تعیین دامنه بهینگی استفاده بهینه از ظرفیت تخت ها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تعریف شاخص های مورد نظر برای بهینگی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شناسایی منابع گرد آوری داده ها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اندازه گیری بهینگی (پایش نحوه گردش تخت)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تفسیر و تحلیل نتایج و روند تخت ها 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پیش بینی شرایط تاثیرگذار روی بهینگی( </a:t>
            </a:r>
            <a:r>
              <a:rPr lang="fa-IR" sz="2000" b="1" dirty="0" smtClean="0">
                <a:cs typeface="B Zar" pitchFamily="2" charset="-78"/>
              </a:rPr>
              <a:t>نیروی انسانی ، تجهیزات و امکانات ، فرایندها ، دستورالعمل و استانداردها و...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طرح ریزی اقدامات / برنامه های بهبود با هدایت تیم رهبری و مدیریت و مدیر تخت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سنجش و تحلیل و کنترل عوامل مخدوش کننده بهینگی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فعالیت با حداکثر ظرفیت تخت های ویژه مصوب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تعامل با ستاد دانشگاه برای جذب بیماران خارج از بیمارستان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رعایت اندیکاسیون تعیین شده توسط بیمارستان جهت پذیرش بیماران بخش ویژه(خط مشی و روش اجرا)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2400" b="1" dirty="0">
                <a:solidFill>
                  <a:srgbClr val="FF0000"/>
                </a:solidFill>
                <a:cs typeface="B Zar" pitchFamily="2" charset="-78"/>
              </a:rPr>
              <a:t>وجود روش معین برای بررسی علت و تعیین تکلیف بیماران با بستری طولانی یا خارج از </a:t>
            </a: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اندیکاسیون</a:t>
            </a:r>
            <a:endParaRPr lang="fa-IR" sz="2400" b="1" dirty="0" smtClean="0">
              <a:cs typeface="B Zar" pitchFamily="2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a-IR" sz="2400" b="1" dirty="0" smtClean="0">
              <a:cs typeface="B Zar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599" y="1645920"/>
            <a:ext cx="5730241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r" rtl="1">
              <a:spcBef>
                <a:spcPct val="0"/>
              </a:spcBef>
            </a:pP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بهینگی               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نیازمند </a:t>
            </a:r>
            <a:r>
              <a:rPr kumimoji="0" lang="en-US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مرجع با بهترین کارآیی</a:t>
            </a:r>
            <a:r>
              <a:rPr kumimoji="0" lang="en-US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( ضریب اشغال</a:t>
            </a:r>
            <a:r>
              <a:rPr kumimoji="0" lang="fa-IR" sz="2000" b="1" i="0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/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نسبت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های مالی و...)</a:t>
            </a:r>
            <a:endParaRPr kumimoji="0" lang="fa-IR" sz="2000" b="1" i="0" u="none" strike="noStrike" kern="120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B Zar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دامنه بهینگی       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    </a:t>
            </a:r>
            <a:r>
              <a:rPr lang="fa-I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 شاخص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 (</a:t>
            </a:r>
            <a:r>
              <a:rPr kumimoji="0" lang="fa-IR" sz="2000" b="1" i="0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kumimoji="0" lang="fa-IR" sz="2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عدد  / درصد)</a:t>
            </a:r>
            <a:endParaRPr kumimoji="0" lang="fa-IR" sz="2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50774" y="1887794"/>
            <a:ext cx="840658" cy="14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052611" y="2765323"/>
            <a:ext cx="5638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76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5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786" y="296442"/>
            <a:ext cx="8861323" cy="762000"/>
          </a:xfrm>
        </p:spPr>
        <p:txBody>
          <a:bodyPr>
            <a:normAutofit/>
          </a:bodyPr>
          <a:lstStyle/>
          <a:p>
            <a:pPr algn="r"/>
            <a:r>
              <a:rPr lang="fa-IR" sz="3100" dirty="0" smtClean="0">
                <a:solidFill>
                  <a:srgbClr val="0070C0"/>
                </a:solidFill>
                <a:cs typeface="B Titr" pitchFamily="2" charset="-78"/>
              </a:rPr>
              <a:t>تامین فضا های درمانی با رعایت اصول کیفیت و ایمنی </a:t>
            </a:r>
            <a:endParaRPr lang="fa-IR" sz="31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224116"/>
            <a:ext cx="11369040" cy="4924436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فضاهای اداری در دسته بندی فضاهای درمانی قرار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نمی گیرند .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آگاهی تیم رهبری و مدیریت از عدم انطباق های فضاهای درمانی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طرح موارد عدم انطباق در جلسات مرتبط و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اولویت بندی </a:t>
            </a:r>
            <a:r>
              <a:rPr lang="fa-IR" sz="3200" dirty="0" smtClean="0">
                <a:cs typeface="B Nazanin" panose="00000400000000000000" pitchFamily="2" charset="-78"/>
              </a:rPr>
              <a:t>و انجام اقدام اصلاحی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ارائه گزارش تحلیلی از اقدامات انجام شده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رعایت استانداردهای کتاب بیمارستان ایمن در طراحی و راه اندازی بخش های جدید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مدیریت نگهداشت فضاهای درمانی مطابق برنامه زمان بندی و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نظارت</a:t>
            </a:r>
            <a:r>
              <a:rPr lang="fa-IR" sz="3200" dirty="0" smtClean="0">
                <a:cs typeface="B Nazanin" panose="00000400000000000000" pitchFamily="2" charset="-78"/>
              </a:rPr>
              <a:t> بر حسن اجرای آن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cs typeface="B Nazanin" panose="00000400000000000000" pitchFamily="2" charset="-78"/>
              </a:rPr>
              <a:t>رعایت بخشنامه ها و استانداردهای فضای فیزیکی، تاسیساتی و تجهیزاتی وزارت متبوع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لحاظ اصلاح فضاهای درمانی در برنامه های عملیاتی / بهبود کیفیت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9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91" y="182881"/>
            <a:ext cx="9328454" cy="685800"/>
          </a:xfrm>
        </p:spPr>
        <p:txBody>
          <a:bodyPr>
            <a:normAutofit fontScale="90000"/>
          </a:bodyPr>
          <a:lstStyle/>
          <a:p>
            <a:pPr algn="r"/>
            <a:r>
              <a:rPr lang="fa-IR" sz="3100" dirty="0" smtClean="0">
                <a:solidFill>
                  <a:srgbClr val="0070C0"/>
                </a:solidFill>
                <a:cs typeface="B Titr" pitchFamily="2" charset="-78"/>
              </a:rPr>
              <a:t>استفاده بهینه از ظرفیت های اتاق های عمل با رعایت اصول کیفیت و ایمنی</a:t>
            </a:r>
            <a:endParaRPr lang="fa-IR" sz="31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883920"/>
            <a:ext cx="11734800" cy="579120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200" b="1" dirty="0" smtClean="0">
                <a:cs typeface="B Zar" pitchFamily="2" charset="-78"/>
              </a:rPr>
              <a:t>تعیین دامنه بهینگی و شاخص های مورد نظر و تحلیل عوامل مخدوش کننده بهینگی                                                                              </a:t>
            </a:r>
          </a:p>
          <a:p>
            <a:pPr>
              <a:buClr>
                <a:srgbClr val="7030A0"/>
              </a:buClr>
              <a:buNone/>
            </a:pPr>
            <a:r>
              <a:rPr lang="fa-IR" sz="2200" b="1" dirty="0" smtClean="0">
                <a:cs typeface="B Zar" pitchFamily="2" charset="-78"/>
              </a:rPr>
              <a:t>    </a:t>
            </a:r>
          </a:p>
          <a:p>
            <a:pPr>
              <a:buClr>
                <a:srgbClr val="7030A0"/>
              </a:buClr>
              <a:buNone/>
            </a:pP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Zar" pitchFamily="2" charset="-78"/>
              </a:rPr>
              <a:t>=                                                                                                                          </a:t>
            </a:r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anose="00000400000000000000" pitchFamily="2" charset="-78"/>
              </a:rPr>
              <a:t>دامنه مرجع</a:t>
            </a:r>
            <a:r>
              <a:rPr lang="fa-IR" sz="2400" b="1" dirty="0" smtClean="0">
                <a:cs typeface="B Nazanin" panose="00000400000000000000" pitchFamily="2" charset="-78"/>
              </a:rPr>
              <a:t>  </a:t>
            </a:r>
          </a:p>
          <a:p>
            <a:pPr>
              <a:buClr>
                <a:srgbClr val="7030A0"/>
              </a:buClr>
              <a:buNone/>
            </a:pPr>
            <a:r>
              <a:rPr lang="fa-IR" sz="2200" b="1" dirty="0" smtClean="0">
                <a:cs typeface="B Zar" pitchFamily="2" charset="-78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Zar" pitchFamily="2" charset="-78"/>
              </a:rPr>
              <a:t>محاسبه ظرفیت قابل استفاده اتاق عمل با در نظر گرفتن ظرفیت ذخیره فوریت ها و اورژانس و لحاظ کیفیت و ایمنی بیمار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Zar" pitchFamily="2" charset="-78"/>
              </a:rPr>
              <a:t>بررسی لیست اعمال جراحی روزانه براساس تعداد اتاقهای عمل</a:t>
            </a: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( با احراز خالی بودن یک اتاق جهت اعمال اورژانسی ) </a:t>
            </a:r>
            <a:endParaRPr lang="fa-IR" sz="2400" dirty="0" smtClean="0">
              <a:solidFill>
                <a:schemeClr val="tx1"/>
              </a:solidFill>
              <a:cs typeface="B Zar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Zar" pitchFamily="2" charset="-78"/>
              </a:rPr>
              <a:t>تعیین حداقل های لازم برای انجام اعمال جراحی اعم از نیروی انسانی ،تجهیزات ، زمان ، مشاوره ها و سایر منابع ( رزرو خون ، رزرو تخت ویژه ، پروتز و  ...  )</a:t>
            </a:r>
            <a:endParaRPr lang="fa-IR" sz="2400" dirty="0" smtClean="0">
              <a:solidFill>
                <a:srgbClr val="FF0000"/>
              </a:solidFill>
              <a:cs typeface="B Zar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Zar" pitchFamily="2" charset="-78"/>
              </a:rPr>
              <a:t>شناسایی عوامل کاهش دهنده ظرفیت قابل استفاده در اتاق های عمل</a:t>
            </a:r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( نیروی انسانی ،ظرفیت ریکاوری ،پزشکان خاص ،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CSSD</a:t>
            </a: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 وامادگی ست ها ، رزرو تخت ویژه ،کنسلی ها ، مدت زمان انتظار ، مدت زمان آماده سازی مجدد و ... ...)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بررسی و تجزیه و تحلیل شاخص های مهم عملکردی اتاق عمل از جمله کنسلی و مدت زمان انتظاربیماران برای جراحی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Zar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Zar" pitchFamily="2" charset="-78"/>
              </a:rPr>
              <a:t>اقدامات / یرنامه بهبود کیفیت تحت هدایت تیم رهبری و مدیریت با رعایت اصول ایمنی و کیفیت مطابق کتاب ایمن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0213" y="1426900"/>
            <a:ext cx="3276601" cy="475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زمان استفاده شده </a:t>
            </a:r>
            <a:endParaRPr lang="fa-I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2492477" y="2242396"/>
            <a:ext cx="3649243" cy="405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معادل تمام وقت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Nazanin" panose="00000400000000000000" pitchFamily="2" charset="-78"/>
              </a:rPr>
              <a:t>( </a:t>
            </a:r>
            <a:r>
              <a:rPr lang="fa-IR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Nazanin" panose="00000400000000000000" pitchFamily="2" charset="-78"/>
              </a:rPr>
              <a:t>ظرفیت قابل استفاده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Nazanin" panose="00000400000000000000" pitchFamily="2" charset="-78"/>
              </a:rPr>
              <a:t>)</a:t>
            </a:r>
            <a:endParaRPr lang="fa-I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Nazanin" panose="00000400000000000000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786546" y="2036638"/>
            <a:ext cx="3459481" cy="1319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868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80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201834"/>
            <a:ext cx="10559846" cy="639591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ارائه خدمات در بازه زمانی مورد انتظار( از طریق پیگیری </a:t>
            </a: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>امور 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بیماران و نوع خدمات بستری)</a:t>
            </a: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2800" dirty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6" y="1341119"/>
            <a:ext cx="11653684" cy="4248519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تعیین و اندازه گیری شاخص های مناسب محاسبه زمان مورد انتظار ارائه خدمات ( تریاژ و اولین ارزیابی پزشک و پرستار و ....)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تحلیل نتایج و ارائه اقدامات اصلاحی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نظارت بر نحوه ارائه خدمات مورد نیاز شبانه روزی بیماران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نظارت بر اجرای دستورالعمل آنکالی و مقیمی ابلاغی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دفتر رسیدگی به شکایات با تعامل موثر تیم پزشکی و واحد های مختلف علاوه بر پیگیری امور بیماران بصورت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پیشگیرانه</a:t>
            </a:r>
            <a:r>
              <a:rPr lang="fa-IR" sz="2800" dirty="0" smtClean="0">
                <a:cs typeface="B Nazanin" panose="00000400000000000000" pitchFamily="2" charset="-78"/>
              </a:rPr>
              <a:t> ، با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انجام ارزیابی های فرآیندی </a:t>
            </a:r>
            <a:r>
              <a:rPr lang="fa-IR" sz="2800" dirty="0" smtClean="0">
                <a:cs typeface="B Nazanin" panose="00000400000000000000" pitchFamily="2" charset="-78"/>
              </a:rPr>
              <a:t>روند خدمات را تسریع و تسهیل نمایند.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رفع موانع و عدم انطباق های فرآیندی بصورت پیشگیرانه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779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2232" y="237232"/>
            <a:ext cx="10471501" cy="79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بررسی علل و عوامل  بستری مجدد 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(بستری ناخواسته بدون برنامه ریزی قبلی تا یکماه پس از ترخیص) 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657040" y="2728494"/>
            <a:ext cx="10944173" cy="412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Zar" pitchFamily="2" charset="-78"/>
              </a:rPr>
              <a:t>شناسایی علل              پایش                 بررسی علل و تحلیل ریشه ای                اقدام اصلاحی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Zar" pitchFamily="2" charset="-78"/>
              </a:rPr>
              <a:t>گزارش توسط واحد مدیریت اطلاعات سلامت            مسئول فنی           هماهنگ کننده ایمنی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Zar" pitchFamily="2" charset="-78"/>
              </a:rPr>
              <a:t>بیمار (تشکیل تیم و  </a:t>
            </a:r>
            <a:r>
              <a:rPr lang="en-US" sz="2400" b="1" dirty="0" smtClean="0">
                <a:cs typeface="B Zar" pitchFamily="2" charset="-78"/>
              </a:rPr>
              <a:t>RCA</a:t>
            </a:r>
            <a:r>
              <a:rPr lang="fa-IR" sz="2400" b="1" dirty="0" smtClean="0">
                <a:cs typeface="B Zar" pitchFamily="2" charset="-78"/>
              </a:rPr>
              <a:t>)             ترخیص ایمن</a:t>
            </a:r>
          </a:p>
          <a:p>
            <a:pPr marL="0" indent="0">
              <a:buClr>
                <a:srgbClr val="7030A0"/>
              </a:buClr>
              <a:buNone/>
            </a:pPr>
            <a:endParaRPr lang="fa-IR" sz="2400" b="1" dirty="0">
              <a:cs typeface="B Zar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توجه به تاثیر مولفه های بیرونی(شرایط اقتصادی و اجتماعی)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                                                                </a:t>
            </a:r>
            <a:r>
              <a:rPr lang="en-US" sz="1600" b="1" dirty="0" smtClean="0">
                <a:cs typeface="B Zar" pitchFamily="2" charset="-78"/>
              </a:rPr>
              <a:t> </a:t>
            </a:r>
            <a:r>
              <a:rPr lang="en-US" sz="2400" b="1" dirty="0" smtClean="0">
                <a:cs typeface="B Zar" pitchFamily="2" charset="-78"/>
              </a:rPr>
              <a:t>=</a:t>
            </a:r>
            <a:r>
              <a:rPr lang="fa-IR" sz="2400" b="1" dirty="0" smtClean="0">
                <a:cs typeface="B Zar" pitchFamily="2" charset="-78"/>
              </a:rPr>
              <a:t>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شاخص بستری مجدد </a:t>
            </a:r>
            <a:endParaRPr lang="fa-IR" sz="2400" b="1" dirty="0" smtClean="0">
              <a:solidFill>
                <a:schemeClr val="accent6">
                  <a:lumMod val="50000"/>
                </a:schemeClr>
              </a:solidFill>
              <a:cs typeface="B Zar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وبررسی نقش مددکار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solidFill>
                  <a:srgbClr val="7030A0"/>
                </a:solidFill>
                <a:cs typeface="B Zar" pitchFamily="2" charset="-78"/>
              </a:rPr>
              <a:t>مراجعه بیماران با برنامه ریزی قبلی ، بیماران روانپزشکی ، شیمی درمانی و دیالیز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solidFill>
                  <a:srgbClr val="7030A0"/>
                </a:solidFill>
                <a:cs typeface="B Zar" pitchFamily="2" charset="-78"/>
              </a:rPr>
              <a:t>شامل تعریف این شاخص نمی شوند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                                  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                                   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                                                            </a:t>
            </a:r>
            <a:r>
              <a:rPr lang="fa-IR" sz="2400" b="1" dirty="0" smtClean="0">
                <a:cs typeface="B Zar" pitchFamily="2" charset="-78"/>
              </a:rPr>
              <a:t> </a:t>
            </a:r>
            <a:endParaRPr lang="fa-IR" sz="2400" b="1" dirty="0" smtClean="0">
              <a:solidFill>
                <a:schemeClr val="tx1"/>
              </a:solidFill>
              <a:cs typeface="B Zar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341524" y="2997365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709368" y="2997365"/>
            <a:ext cx="53644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48234" y="3487506"/>
            <a:ext cx="53644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977592" y="3954538"/>
            <a:ext cx="53644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74903" y="2999335"/>
            <a:ext cx="53644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92048" y="3487506"/>
            <a:ext cx="53644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74903" y="4870409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78258" y="4388902"/>
            <a:ext cx="2212848" cy="37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تعداد بستری مجدد</a:t>
            </a: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8342" y="4691210"/>
            <a:ext cx="2392680" cy="790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تعداد موارد ترخیص </a:t>
            </a: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993" y="5128221"/>
            <a:ext cx="263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Nazanin" panose="00000400000000000000" pitchFamily="2" charset="-78"/>
              </a:rPr>
              <a:t>  (در بازه زمانی مشخص طی یک ماه از آخرین ترخیص )</a:t>
            </a:r>
            <a:r>
              <a:rPr lang="en-US" sz="2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Nazanin" panose="00000400000000000000" pitchFamily="2" charset="-78"/>
              </a:rPr>
              <a:t> </a:t>
            </a:r>
            <a:endParaRPr lang="en-US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65122" y="1359072"/>
            <a:ext cx="10339489" cy="797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66755" y="1060469"/>
            <a:ext cx="10634457" cy="15049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شناسایی موارد بستری مجددطی یک ماه پس از ترخیص 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پایش روند شاخص و به تفکیک عناوین مانند بخش ، سرویس تخصصی ، تشخیص نهایی، پروسیجرها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علل و و انجام اقدام اصلاحی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ارائه گزارش به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مسئول فنی 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توسط واحد مدیریت اطلاعات سلامت </a:t>
            </a:r>
          </a:p>
          <a:p>
            <a:pPr algn="r"/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endParaRPr lang="fa-IR" sz="24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33734" y="57992"/>
            <a:ext cx="5581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5400" b="1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98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26" y="1506794"/>
            <a:ext cx="8915400" cy="377762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اجرای صحیح روند ثبت ترخیص با رضایت و میل شخصی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تفسیر و تحلیل نتایج و بررسی علل و روند تکرار علت ها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طرح ریزی و اجرای اقدام اصلاحی و لحاظ در برنامه های بهبود کیفیت مرکز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برنامه ریزی جهت بهبود روند ترخیص با رضایت شخصی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طرح درکمیته های مرتبط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Nazanin" panose="00000400000000000000" pitchFamily="2" charset="-78"/>
              </a:rPr>
              <a:t>ثبت و بررسی عوامل این شاخص چنانچه صحیح و اصولی باشد میتواند به عنوان یکی از شاخص های ناکارآمدی بیمارستان مد نظر قرار گیرد 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30593" y="373388"/>
            <a:ext cx="1019200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بررسی علل و عوامل ترخیص با رضایت و میل شخصی </a:t>
            </a:r>
            <a:endParaRPr lang="fa-IR" sz="24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9090" y="493538"/>
            <a:ext cx="280980" cy="24854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00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342" y="379622"/>
            <a:ext cx="9296400" cy="715396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استفاده بهینه از ظرفیت های گروه پزشکی   برای توسعه خدمات سرپایی </a:t>
            </a:r>
            <a:endParaRPr lang="en-US" sz="2800" dirty="0"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3062" y="2315283"/>
            <a:ext cx="2194560" cy="548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B Zar" pitchFamily="2" charset="-78"/>
              </a:rPr>
              <a:t>تعیین دامنه بهینگی</a:t>
            </a:r>
            <a:endParaRPr lang="fa-IR" sz="2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3784" y="2361299"/>
            <a:ext cx="2176272" cy="5879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گردآوری داده های لازم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EB80A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n-ea"/>
              <a:cs typeface="B Za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1338" y="2361299"/>
            <a:ext cx="3139440" cy="585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محاسبه بهینگی و حد مورد انتظار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EB80A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n-ea"/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622" y="2370421"/>
            <a:ext cx="2057400" cy="585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شناسایی عوامل موثر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EB80A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n-ea"/>
              <a:cs typeface="B Z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9735" y="3457109"/>
            <a:ext cx="2828544" cy="585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اقدام / برنامه بهبود اصلاحی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EB80A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n-ea"/>
              <a:cs typeface="B Za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9764" y="3457109"/>
            <a:ext cx="3368040" cy="585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تحلیل و کنترل عوامل مخدوش کننده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EB80A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n-ea"/>
              <a:cs typeface="B 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022" y="3440066"/>
            <a:ext cx="1798320" cy="607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اقدامات تشویقی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EB80A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n-ea"/>
              <a:cs typeface="B Za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2520" y="5138135"/>
            <a:ext cx="999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B Nazanin" panose="00000400000000000000" pitchFamily="2" charset="-78"/>
              </a:rPr>
              <a:t>در مورد بهینگی استفاده بهینه از ظرفیت گروه پزشکی بهره مندی از ظرفیت های گروههای پزشکی علاوه برمشارکت در توسعه خدمات سرپائی در موارد دیگری مانند اورژانس ، خدمات تشخیصی و بخش های بستری نیز مطرح است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0326" y="3445941"/>
            <a:ext cx="1459992" cy="607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اجرا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n-ea"/>
                <a:cs typeface="B Zar" pitchFamily="2" charset="-78"/>
              </a:rPr>
              <a:t> 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EB80A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n-ea"/>
              <a:cs typeface="B Zar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63040" y="1247914"/>
            <a:ext cx="9296400" cy="715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>
              <a:cs typeface="B Titr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70660" y="986892"/>
            <a:ext cx="9296400" cy="715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dirty="0">
              <a:cs typeface="B Titr" pitchFamily="2" charset="-78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27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136" y="240652"/>
            <a:ext cx="9733935" cy="924470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>
                <a:solidFill>
                  <a:srgbClr val="0070C0"/>
                </a:solidFill>
                <a:cs typeface="B Titr" pitchFamily="2" charset="-78"/>
              </a:rPr>
              <a:t>تامین منابع مالی و مدیریت هزینه </a:t>
            </a:r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ها جهت استقرار و استمرارکیفیت خدمات</a:t>
            </a:r>
            <a:b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581" y="1632154"/>
            <a:ext cx="9425089" cy="4296697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منابع و بودجه های عملیاتی</a:t>
            </a: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تخصیصی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افزایش درآمد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جذب منابع مالی / سرمایه ای از محل مشارکت های مردمی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مدیریت هزینه های خدمات گلوبال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مدیریت هزینه ها در سهم هتلینگ از خدمات پرستاری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تامین کالا/ ملزومات و تجهیزات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عدم اختلال / تاخیر در روند ارائه خدمات 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244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454" y="132620"/>
            <a:ext cx="8534400" cy="134566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800" dirty="0" smtClean="0">
                <a:solidFill>
                  <a:srgbClr val="002060"/>
                </a:solidFill>
                <a:cs typeface="B Titr" pitchFamily="2" charset="-78"/>
              </a:rPr>
              <a:t>ابلاغ 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سیاستهای اصلی به ذینفعان کلیدی (مخاطب اصلی سیاست ها ) </a:t>
            </a:r>
            <a:b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/>
            </a:r>
            <a:br>
              <a:rPr lang="fa-IR" sz="2800" dirty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شناسایی ذینفعان توسط تدوین کنندگان سیاست انجام می شود</a:t>
            </a:r>
            <a:endParaRPr lang="fa-IR" sz="2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79" y="1666568"/>
            <a:ext cx="10521991" cy="4886632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SzPct val="80000"/>
              <a:buFont typeface="Wingdings" panose="05000000000000000000" pitchFamily="2" charset="2"/>
              <a:buChar char="v"/>
            </a:pP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شناخت و طبقه بندی ذینفعان با روشهای علمی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 ابلاغ  سیاست های اصلی بر حسب ارتباط موضوع به ذینفعان کلیدی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تحلیل ذینفعان از  مراحل برنامه ریزی استراتژیک است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        و نباید به عنوان سندی مجزا تدوین گردد</a:t>
            </a:r>
          </a:p>
          <a:p>
            <a:pPr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anose="00000400000000000000" pitchFamily="2" charset="-78"/>
              </a:rPr>
              <a:t>  آیتم های کلی در روش علمی :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شناسایی ذینفعان داخلی و خارجی توسط تدوین کنندگان سیاست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ارزیابی منافع و اهمیت نفوذ ذینفعان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توجه به توانمندی های سازمانی و تاثیر هر گروه و مشارکت آنها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fa-IR" sz="2400" dirty="0" smtClean="0">
                <a:cs typeface="B Nazanin" panose="00000400000000000000" pitchFamily="2" charset="-78"/>
              </a:rPr>
              <a:t>لحاظ نظرات و پیشنهادات در برنامه ریزی های بیمارستان 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65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55" y="314394"/>
            <a:ext cx="9720057" cy="821232"/>
          </a:xfrm>
        </p:spPr>
        <p:txBody>
          <a:bodyPr>
            <a:normAutofit fontScale="90000"/>
          </a:bodyPr>
          <a:lstStyle/>
          <a:p>
            <a:r>
              <a:rPr lang="fa-IR" sz="2700" dirty="0" smtClean="0">
                <a:cs typeface="B Titr" panose="00000700000000000000" pitchFamily="2" charset="-78"/>
              </a:rPr>
              <a:t>هزینه کرد منابع </a:t>
            </a:r>
            <a:r>
              <a:rPr lang="fa-IR" sz="2700" dirty="0">
                <a:cs typeface="B Titr" panose="00000700000000000000" pitchFamily="2" charset="-78"/>
              </a:rPr>
              <a:t>و بودجه های عملیاتی</a:t>
            </a:r>
            <a:r>
              <a:rPr lang="en-US" sz="2700" dirty="0">
                <a:cs typeface="B Titr" panose="00000700000000000000" pitchFamily="2" charset="-78"/>
              </a:rPr>
              <a:t> </a:t>
            </a:r>
            <a:r>
              <a:rPr lang="fa-IR" sz="2700" dirty="0" smtClean="0">
                <a:cs typeface="B Titr" panose="00000700000000000000" pitchFamily="2" charset="-78"/>
              </a:rPr>
              <a:t>تخصیصی مطابق اهداف برنامه های مربوط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3" y="1450020"/>
            <a:ext cx="11267768" cy="4598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وجود نظام ثبت اطلاعات حسابداری و سامانه اطلاعات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کنترل های داخلی حسابداری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هزینه کرد منابع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پاسخگویی رئیس و مدیر در مقابل هزینه کرد صحیح بودجه و اعتبارات تخصیص یافته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تفسیر و تحلیل رخدادهای مالی توسط مدیرمالی و ارائه گزارش ماهانه به تیم رهبری و مدیریت مرکز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بررسی انحراف از بودجه و دلایل آن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اقدام اصلاحی جهت انطباق عملکرد با منابع مالی و بودجه مصوب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2800" dirty="0" smtClean="0">
                <a:cs typeface="B Nazanin" panose="00000400000000000000" pitchFamily="2" charset="-78"/>
              </a:rPr>
              <a:t>مسئولیت هزینه کرد صحیح بودجه با رئیس / مدیرعامل و مدیر بیمارستان است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57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0" y="128969"/>
            <a:ext cx="9792928" cy="614754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  </a:t>
            </a:r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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  </a:t>
            </a:r>
            <a:r>
              <a:rPr lang="fa-IR" sz="3100" dirty="0" smtClean="0">
                <a:cs typeface="B Titr" panose="00000700000000000000" pitchFamily="2" charset="-78"/>
              </a:rPr>
              <a:t>افزایش </a:t>
            </a:r>
            <a:r>
              <a:rPr lang="fa-IR" sz="3100" dirty="0">
                <a:cs typeface="B Titr" panose="00000700000000000000" pitchFamily="2" charset="-78"/>
              </a:rPr>
              <a:t>درآمد در چهارچوب ضوابط و رعایت اصول کیفیت و ایمنی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    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120878"/>
            <a:ext cx="10855683" cy="536841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شناسایی کانون های </a:t>
            </a:r>
            <a:r>
              <a:rPr lang="fa-IR" sz="2400" dirty="0">
                <a:cs typeface="B Nazanin" panose="00000400000000000000" pitchFamily="2" charset="-78"/>
              </a:rPr>
              <a:t>درآمدی </a:t>
            </a:r>
            <a:r>
              <a:rPr lang="fa-IR" sz="2400" dirty="0" smtClean="0">
                <a:cs typeface="B Nazanin" panose="00000400000000000000" pitchFamily="2" charset="-78"/>
              </a:rPr>
              <a:t>بیمارستان و تعیین / برآورد ظرفیت تولیددرآمد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تعیین عوامل موثر بر افزایش / کاهش تولید و وصول درآمد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تعیین ومحاسبه مقدار درآمد تحقق یافته در هر یک از کانون های درآمدی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تحلیل و شناسایی علل کاهش تحقق / وصول درامد ها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برنامه ریزی و اقدام در جهت از بین بردن علل کاهش و تقویت علل افزایش تحقق/ وصول درآمد ها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ممانعت از هرگونه تاثیر منفی سیاست های مالی ، درآمدزایی و صرف جویی بر ایمنی بیماران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در اولویت های پذیرش فوریت و وضعیت بالینی بیمار در اولویت باشد و به هیچ وجه تابع میزان صرفه جویی / درآمد از ناحیه نوع بیماری ، مدت اقامت یا پروسییجر درمانی نباشد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افزایش حجم خدمات و افزایش پروسیجرها و تلاش در جهت سرعت بخشیدن در این جهت باید در راستای رعایت کامل استانداردهای ایمنی بیمار باشد </a:t>
            </a:r>
          </a:p>
          <a:p>
            <a:pPr marL="0" indent="0">
              <a:buClr>
                <a:schemeClr val="tx2"/>
              </a:buClr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107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42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044" y="276571"/>
            <a:ext cx="8731047" cy="1280890"/>
          </a:xfrm>
        </p:spPr>
        <p:txBody>
          <a:bodyPr>
            <a:normAutofit fontScale="90000"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جذب منابع مالی / سرمایه </a:t>
            </a:r>
            <a:r>
              <a:rPr lang="fa-IR" sz="2800" dirty="0" smtClean="0">
                <a:cs typeface="B Titr" panose="00000700000000000000" pitchFamily="2" charset="-78"/>
              </a:rPr>
              <a:t>ای ازمحل مشارکت های مردمی / موسسه خیریه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8" y="1238865"/>
            <a:ext cx="11518489" cy="5191432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تعیین مقدار و سهم کمک های خیریت در 5 سال گذشته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تصویب برنامه هایی که تامین بخشی از منابع ان بر عهده خیرین است 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تدوین و اجرای برنامه های تبلیغی برای جذب خیرین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شناسایی بیماران نیازمند / اولویت های توسعه بهسازی و خدمات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تامین هزینه های درمان مدد جویان/ ساخت و تجهیز/ بازسازی و بهسازی با تائید تیم رهبری و مدیریت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تهیه گزارشهای تحلیلی مالی توسط مدیر مالی و گزارش به تیم رهبری و مدیریت و </a:t>
            </a:r>
            <a:r>
              <a:rPr lang="fa-IR" sz="2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مجمع خیرین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برگزاری جلسات منظم با خیرین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بهره مندی از کارشناسان مددکاری اجتماعی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49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470" y="137414"/>
            <a:ext cx="8640429" cy="1280890"/>
          </a:xfrm>
        </p:spPr>
        <p:txBody>
          <a:bodyPr>
            <a:normAutofit/>
          </a:bodyPr>
          <a:lstStyle/>
          <a:p>
            <a:r>
              <a:rPr lang="fa-IR" sz="4400" b="1" dirty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        </a:t>
            </a:r>
            <a:r>
              <a:rPr lang="fa-IR" sz="2800" dirty="0" smtClean="0">
                <a:cs typeface="B Titr" panose="00000700000000000000" pitchFamily="2" charset="-78"/>
              </a:rPr>
              <a:t>مدیریت </a:t>
            </a:r>
            <a:r>
              <a:rPr lang="fa-IR" sz="2800" dirty="0">
                <a:cs typeface="B Titr" panose="00000700000000000000" pitchFamily="2" charset="-78"/>
              </a:rPr>
              <a:t>هزینه های </a:t>
            </a:r>
            <a:r>
              <a:rPr lang="fa-IR" sz="2800" dirty="0" smtClean="0">
                <a:cs typeface="B Titr" panose="00000700000000000000" pitchFamily="2" charset="-78"/>
              </a:rPr>
              <a:t>خدمات گلوبال در چهارچوب ضوابط  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981322"/>
            <a:ext cx="11488993" cy="587667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هر ساله تعرفه خدمات گلوبال توسط وزارت متبوع ابلاغ می گردد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گزارش تفصیلی از هزینه تمام شده برای هر یک ازخدمات گلوبال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تعیین مقدار حداقل و حداکثر و میانگین هر یک از خدمات گلوبال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گزارش هزینه تمام شده خدملات گلوبال توسط هر یک از پزشکان و تعیین میزان انحراف از مقدار پایه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اجرای برنامه  های انطباق میانگین هزینه تمام شده در بیمارستان با تعرفه ابلاغی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عدم کاهش کمیت و کیفیت و عدم هرگونه تهدید ایمنی به دلیل مدیریت هزینه ها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در ارائه خدمات گلوبال مواردی از قبیل  تامین و تعدیل نیرو / دارو و تجهیزات /مواد و ملزومات /تامین و نگهداری تاسیسات  به گونه ایی باشد که منجر به تهدید ایمنی بیماران نشود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نظارت دقیق بر عدم تعجیل در ترخیص بیماران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Nazanin" panose="00000400000000000000" pitchFamily="2" charset="-78"/>
              </a:rPr>
              <a:t>رعایت و اجرای تعرفه ابلاغی به روز خدمات گلوبال (در سال 1401 ابلاغ شده) در صورتحساب بیماران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39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3" y="-412954"/>
            <a:ext cx="10306996" cy="106188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fa-IR" sz="4400" b="1" dirty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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     </a:t>
            </a:r>
            <a:r>
              <a:rPr lang="fa-IR" sz="3100" dirty="0" smtClean="0">
                <a:cs typeface="B Titr" panose="00000700000000000000" pitchFamily="2" charset="-78"/>
              </a:rPr>
              <a:t>مدیریت </a:t>
            </a:r>
            <a:r>
              <a:rPr lang="fa-IR" sz="3100" dirty="0">
                <a:cs typeface="B Titr" panose="00000700000000000000" pitchFamily="2" charset="-78"/>
              </a:rPr>
              <a:t>هزینه ها در سهم هتلینگ از خدمات </a:t>
            </a:r>
            <a:r>
              <a:rPr lang="fa-IR" sz="3100" dirty="0" smtClean="0">
                <a:cs typeface="B Titr" panose="00000700000000000000" pitchFamily="2" charset="-78"/>
              </a:rPr>
              <a:t>پرستاری در چهارچوب ضوابط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0" y="1209367"/>
            <a:ext cx="11592231" cy="5442155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منظور از سهم هزینه خدمات پرستاری ضریب یا درصدی از مبلغ هتلینگ است که بصورت جداگانه در صورتحساب بیماران محاسبه می گردد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گزارش تفصیلی از هزینه تمام شده هتلینگ از خدمات پرستاری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محاسبه مابه التفاوت هتلینگ از خدمات پرستاری دریافتی و هزینه تمام شده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تدوین برنامه و اقدام برای انطباق هزینه های انجام شده در هر بخش با درامد اختصاصی هتلینگ از خدمات پرستاری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عدم کاهش کمیت و کیفیت خدمات و عدم هرگونه تهدید ایمنی به دلیل مدیریت هزینه ها در سهم هتلینگ خدمات پرستاری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تامین اقلام مشمول هتلینگ و مصرف آن ،همچنین تامین مواد و ملزومات حفاظت فردی منجر به تهدید ایمنی بیماران نشود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604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58999"/>
              </p:ext>
            </p:extLst>
          </p:nvPr>
        </p:nvGraphicFramePr>
        <p:xfrm>
          <a:off x="1430594" y="-3229898"/>
          <a:ext cx="9335729" cy="1143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Acrobat Document" r:id="rId3" imgW="5828995" imgH="7543561" progId="AcroExch.Document.DC">
                  <p:embed/>
                </p:oleObj>
              </mc:Choice>
              <mc:Fallback>
                <p:oleObj name="Acrobat Document" r:id="rId3" imgW="5828995" imgH="75435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594" y="-3229898"/>
                        <a:ext cx="9335729" cy="11430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53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457" y="181658"/>
            <a:ext cx="8259097" cy="1280890"/>
          </a:xfrm>
        </p:spPr>
        <p:txBody>
          <a:bodyPr>
            <a:normAutofit fontScale="90000"/>
          </a:bodyPr>
          <a:lstStyle/>
          <a:p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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  <a:sym typeface="Wingdings" panose="05000000000000000000" pitchFamily="2" charset="2"/>
              </a:rPr>
              <a:t>           </a:t>
            </a:r>
            <a:r>
              <a:rPr lang="fa-IR" sz="2700" dirty="0" smtClean="0">
                <a:cs typeface="B Titr" panose="00000700000000000000" pitchFamily="2" charset="-78"/>
              </a:rPr>
              <a:t>تامین </a:t>
            </a:r>
            <a:r>
              <a:rPr lang="fa-IR" sz="2700" dirty="0">
                <a:cs typeface="B Titr" panose="00000700000000000000" pitchFamily="2" charset="-78"/>
              </a:rPr>
              <a:t>کالا/ </a:t>
            </a:r>
            <a:r>
              <a:rPr lang="fa-IR" sz="2700" dirty="0" smtClean="0">
                <a:cs typeface="B Titr" panose="00000700000000000000" pitchFamily="2" charset="-78"/>
              </a:rPr>
              <a:t>ملزومات   </a:t>
            </a:r>
            <a:r>
              <a:rPr lang="fa-IR" sz="2700" dirty="0">
                <a:cs typeface="B Titr" panose="00000700000000000000" pitchFamily="2" charset="-78"/>
              </a:rPr>
              <a:t>و </a:t>
            </a:r>
            <a:r>
              <a:rPr lang="fa-IR" sz="2700" dirty="0" smtClean="0">
                <a:cs typeface="B Titr" panose="00000700000000000000" pitchFamily="2" charset="-78"/>
              </a:rPr>
              <a:t>تجهیزات با رعایت اصول هزینه اثربخشی         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3" y="1253613"/>
            <a:ext cx="10619709" cy="5191432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تدوین برنامه خرید کالاها / ملزومات و تجهیزات مطابق استانداردهای مدیریت انبار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نظارت میدانی تیم رهبری و مدیریت از صحت درخواست های بخش ها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ارزیابی صرفه و صلاح خرید کالاها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اولویت بندی درخواست ها و لحاظ استانداردهاو الزامات قانونی مراجع بالا دستی و آیین نامه های معاملاتی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شناسایی و ایجاد بانک اطلاعاتی تامین کنندگان معتبر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کسب اطمینان از توزیع به موقع ملزومات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تهیه فهرست کالاها و تجهیزات با تعیین ویزگی های کیفی و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نقطه سفارش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کسب اطمینان از انطباق های توزیع کالا با درخواست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عدم کاهش کمیت و کیفیت خدمات و هرگونه عدم تهدید ایمنی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ملزومات شامل تمامی اقلام اداری ، غذایی ، بهداشتی ، کیت ، لوازم و تجهیزات پزشکی است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621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309716"/>
            <a:ext cx="10756566" cy="1474839"/>
          </a:xfrm>
        </p:spPr>
        <p:txBody>
          <a:bodyPr>
            <a:normAutofit/>
          </a:bodyPr>
          <a:lstStyle/>
          <a:p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/>
            </a:r>
            <a:b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r>
              <a:rPr lang="fa-IR" sz="53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*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  </a:t>
            </a:r>
            <a:r>
              <a:rPr lang="fa-IR" sz="2800" dirty="0" smtClean="0">
                <a:cs typeface="B Titr" panose="00000700000000000000" pitchFamily="2" charset="-78"/>
              </a:rPr>
              <a:t>عدم </a:t>
            </a:r>
            <a:r>
              <a:rPr lang="fa-IR" sz="2800" dirty="0">
                <a:cs typeface="B Titr" panose="00000700000000000000" pitchFamily="2" charset="-78"/>
              </a:rPr>
              <a:t>اختلال / تاخیر در روند ارائه </a:t>
            </a:r>
            <a:r>
              <a:rPr lang="fa-IR" sz="2800" dirty="0" smtClean="0">
                <a:cs typeface="B Titr" panose="00000700000000000000" pitchFamily="2" charset="-78"/>
              </a:rPr>
              <a:t>خدمات به دلیل کمبود امکانات  ومنابع  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65" y="1329814"/>
            <a:ext cx="10928555" cy="502674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عدم اختلال فرآیندی در روند ارائه خدمات به دلیل کمبود امکانات  و منابع در سوابق عملکرد بیمارستان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عدم تاخیر زمانی در روند ارائه خدمات به دلیل کمبود منابع در سوابق عملکرد بیمارستان </a:t>
            </a:r>
            <a:endParaRPr lang="fa-IR" sz="2400" dirty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تعیین نقطه سفارش </a:t>
            </a:r>
            <a:r>
              <a:rPr lang="fa-IR" sz="2400" dirty="0">
                <a:cs typeface="B Nazanin" panose="00000400000000000000" pitchFamily="2" charset="-78"/>
              </a:rPr>
              <a:t>و نقطه ذخیره حیاتی برای تک تک </a:t>
            </a:r>
            <a:r>
              <a:rPr lang="fa-IR" sz="2400" dirty="0" smtClean="0">
                <a:cs typeface="B Nazanin" panose="00000400000000000000" pitchFamily="2" charset="-78"/>
              </a:rPr>
              <a:t>اقلام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کنترل موجودی کالا و ملزومات و تجهیزات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ذخیره دارویی منطبق با مقدار استانداردتعیین شده در انبار دارویی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تامین نیروی انسانی ماهر برای نگهداری و تعمیرات فعال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در دسترس بودن دستگاه های جایگزین آماده به کار سالم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وجود لوازم و مواد مصرفی و قطعات یدکی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 smtClean="0">
                <a:cs typeface="B Nazanin" panose="00000400000000000000" pitchFamily="2" charset="-78"/>
              </a:rPr>
              <a:t>برای بیمارستانهایی که دارای بخش پیوند هستند ذخیره داروهای پیوند به میزان %5 از داروهای مصرف ماهیانه در داروخانه یا بخش پیوند الزامی است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sz="2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در مراکز دارای بخش پیوند ذخیره داروهای پیوند به میزان 5% از مصرف داروهای پیوند مصرفی در یک ماه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a-IR" sz="2400" dirty="0">
              <a:cs typeface="B Nazanin" panose="00000400000000000000" pitchFamily="2" charset="-7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36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112" y="299646"/>
            <a:ext cx="8911687" cy="1280890"/>
          </a:xfrm>
        </p:spPr>
        <p:txBody>
          <a:bodyPr/>
          <a:lstStyle/>
          <a:p>
            <a:r>
              <a:rPr lang="fa-IR" sz="2800" dirty="0">
                <a:cs typeface="B Titr" panose="00000700000000000000" pitchFamily="2" charset="-78"/>
              </a:rPr>
              <a:t>لحاظ معیارهای کیفی در انتخاب پیمانکاران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1" y="1735394"/>
            <a:ext cx="11444748" cy="3777622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تحلیل ضرورت واگذاری خدمات به </a:t>
            </a:r>
            <a:r>
              <a:rPr lang="fa-IR" sz="2400" dirty="0" smtClean="0">
                <a:cs typeface="B Nazanin" panose="00000400000000000000" pitchFamily="2" charset="-78"/>
              </a:rPr>
              <a:t>پیمانکاران بر اساس شواهد عینی و صرفه و صلاح مرکز توسط تیم رهبری و مدیریت </a:t>
            </a:r>
            <a:endParaRPr lang="fa-IR" sz="2400" dirty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cs typeface="B Nazanin" panose="00000400000000000000" pitchFamily="2" charset="-78"/>
              </a:rPr>
              <a:t>تعیین هدف و انتظارات </a:t>
            </a:r>
            <a:r>
              <a:rPr lang="fa-IR" sz="2400" dirty="0" smtClean="0">
                <a:cs typeface="B Nazanin" panose="00000400000000000000" pitchFamily="2" charset="-78"/>
              </a:rPr>
              <a:t>بیمارستان از واگذاری خدمات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تدوین ، نحوه اجرای انتخاب پیمانکاران با لحاظ قوانین بالادستی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تعیین معیارهای کیفی تخصصی با مشارکت متخصصین و نحوه امتیاز دهی به این معیارها </a:t>
            </a:r>
            <a:endParaRPr lang="fa-IR" sz="2400" dirty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B Nazanin" panose="00000400000000000000" pitchFamily="2" charset="-78"/>
              </a:rPr>
              <a:t>انتخاب </a:t>
            </a:r>
            <a:r>
              <a:rPr lang="fa-IR" sz="2400" dirty="0">
                <a:cs typeface="B Nazanin" panose="00000400000000000000" pitchFamily="2" charset="-78"/>
              </a:rPr>
              <a:t>پیمانکاران منطبق بر اهداف و </a:t>
            </a:r>
            <a:r>
              <a:rPr lang="fa-IR" sz="2400" dirty="0" smtClean="0">
                <a:cs typeface="B Nazanin" panose="00000400000000000000" pitchFamily="2" charset="-78"/>
              </a:rPr>
              <a:t>انتظارات، معیارهای کیفی و قوانین بالادستی</a:t>
            </a:r>
          </a:p>
          <a:p>
            <a:pPr marL="0" indent="0">
              <a:buClr>
                <a:srgbClr val="7030A0"/>
              </a:buClr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cs typeface="B Nazanin" panose="00000400000000000000" pitchFamily="2" charset="-78"/>
              </a:rPr>
              <a:t>آگاهی کامل تمامی کارکنان مرتبط با برون سپاری و عقد قراردادها از روش های انتخاب پیمانکاران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3372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87" y="1390337"/>
            <a:ext cx="10929425" cy="5084205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الزام پیمانکار به رعایت کامل الزامات و استاندارد های اعتبار بخشی و سایر قوانین و دستورالعملهای وزارت متبوع در </a:t>
            </a:r>
            <a:r>
              <a:rPr lang="fa-IR" sz="2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متن قرارداد منعقد شده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انتخاب اعضای ناظر و نحوه  نظارت بر عملکرد پیمانکاران در قرارداد های برون سپاری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پاسخگویی پیمانکار به ناظر فنی و پیش بینی مکانیزم های جریمه یا فسخ قرارداددر متن قرارداد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طراحی نظارت ساختارمند و ارزیابی دوره ای عملکرد پیمانکاران با بهرگیری از چک لیست های تخصصی و بکارگیری ناظر فنی متخصص و مرتبط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انجام پایش توسط ناظرین بر عملکرد و تهیه گزارش های تحلیلی و ارائه گزارش به تیم رهبری و مدیریت در راستای تصمیم گیری در خصوص تداوم همکاری با پیمانکاران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471" y="187337"/>
            <a:ext cx="10926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نظارت مستمر بر عملکرد </a:t>
            </a:r>
            <a:r>
              <a:rPr lang="fa-IR" sz="2800" dirty="0" smtClean="0">
                <a:cs typeface="B Titr" panose="00000700000000000000" pitchFamily="2" charset="-78"/>
              </a:rPr>
              <a:t>پیمانکاران برای </a:t>
            </a:r>
            <a:r>
              <a:rPr lang="fa-IR" sz="2800" dirty="0">
                <a:cs typeface="B Titr" panose="00000700000000000000" pitchFamily="2" charset="-78"/>
              </a:rPr>
              <a:t>تحقق نتایج </a:t>
            </a:r>
            <a:r>
              <a:rPr lang="fa-IR" sz="2800" dirty="0" smtClean="0">
                <a:cs typeface="B Titr" panose="00000700000000000000" pitchFamily="2" charset="-78"/>
              </a:rPr>
              <a:t>مطلوب </a:t>
            </a:r>
            <a:r>
              <a:rPr lang="fa-IR" sz="2000" dirty="0" smtClean="0">
                <a:cs typeface="B Titr" panose="00000700000000000000" pitchFamily="2" charset="-78"/>
              </a:rPr>
              <a:t>( انتظارات و اهداف تعیین شده)</a:t>
            </a:r>
            <a:endParaRPr lang="fa-IR" sz="2000" dirty="0">
              <a:cs typeface="B Titr" panose="00000700000000000000" pitchFamily="2" charset="-78"/>
            </a:endParaRPr>
          </a:p>
          <a:p>
            <a:r>
              <a:rPr lang="fa-IR" sz="3200" dirty="0" smtClean="0">
                <a:cs typeface="B Titr" panose="00000700000000000000" pitchFamily="2" charset="-78"/>
              </a:rPr>
              <a:t> 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8029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28601"/>
            <a:ext cx="10562795" cy="752722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ارتباطات سازمانی و پاسخگویی مسئولان ( 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نشان دهنده توزیع ساختارمند اختیارات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) 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03960"/>
            <a:ext cx="11559540" cy="5471160"/>
          </a:xfrm>
        </p:spPr>
        <p:txBody>
          <a:bodyPr>
            <a:noAutofit/>
          </a:bodyPr>
          <a:lstStyle/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 smtClean="0">
                <a:cs typeface="B Nazanin" panose="00000400000000000000" pitchFamily="2" charset="-78"/>
              </a:rPr>
              <a:t>  اهمیت نمودار سازمانی به عنوان نماد مشخص                     سلسله مراتب دستوردهی و دستورپذیری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                                                                                                 مسیر گزارش دهی و گزارش گیری 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 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 smtClean="0">
                <a:cs typeface="B Nazanin" panose="00000400000000000000" pitchFamily="2" charset="-78"/>
              </a:rPr>
              <a:t>تبعیت از سازمانهای بالادستی و ممانعت از ایجاد سمت های مغایر قوانین بالادستی در تدوین نمودار سازمانی </a:t>
            </a:r>
            <a:r>
              <a:rPr lang="fa-IR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(دستورالعمل و بخشنامه های وزارتی و کتاب ساختارو تشکیلات  سازمانی ابلاغی وزارت متبوع )  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تدوین و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بازنگری</a:t>
            </a:r>
            <a:r>
              <a:rPr lang="fa-IR" sz="2400" b="1" dirty="0" smtClean="0">
                <a:cs typeface="B Nazanin" panose="00000400000000000000" pitchFamily="2" charset="-78"/>
              </a:rPr>
              <a:t> چارت سازمانی منطبق بر سطوح مدیریتی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عملیاتی </a:t>
            </a:r>
            <a:r>
              <a:rPr lang="fa-IR" sz="2400" b="1" dirty="0" smtClean="0">
                <a:cs typeface="B Nazanin" panose="00000400000000000000" pitchFamily="2" charset="-78"/>
              </a:rPr>
              <a:t>بیمارستان و ابلاغ نمودار سازمانی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 smtClean="0">
                <a:cs typeface="B Nazanin" panose="00000400000000000000" pitchFamily="2" charset="-78"/>
              </a:rPr>
              <a:t>  اثر مهم نمودار سازمانی جلوگیری از تداخل اختیارات و مسئولیت ها است.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انطباق نمودار سازمانی با ارتباط کاری واقعی بین پست های بیمارستانی ازنکات مهم ارزیابی است .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0" indent="0">
              <a:buClr>
                <a:srgbClr val="7030A0"/>
              </a:buClr>
              <a:buFont typeface="Wingdings" pitchFamily="2" charset="2"/>
              <a:buChar char="q"/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endParaRPr lang="fa-IR" sz="2400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47360" y="1450911"/>
            <a:ext cx="1280161" cy="835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47360" y="1450911"/>
            <a:ext cx="12801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83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48" y="225903"/>
            <a:ext cx="9350479" cy="1280890"/>
          </a:xfrm>
        </p:spPr>
        <p:txBody>
          <a:bodyPr>
            <a:noAutofit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برنامه ریزی با لحاظ معیارهای معین در ارزیابی و انتخاب تامین کنندگان </a:t>
            </a:r>
            <a:br>
              <a:rPr lang="fa-IR" sz="2800" dirty="0">
                <a:cs typeface="B Titr" panose="00000700000000000000" pitchFamily="2" charset="-78"/>
              </a:rPr>
            </a:b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903" y="1506793"/>
            <a:ext cx="10619709" cy="4404429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>
                <a:cs typeface="B Nazanin" panose="00000400000000000000" pitchFamily="2" charset="-78"/>
              </a:rPr>
              <a:t>دسته بندی تامین </a:t>
            </a:r>
            <a:r>
              <a:rPr lang="fa-IR" sz="2800" dirty="0" smtClean="0">
                <a:cs typeface="B Nazanin" panose="00000400000000000000" pitchFamily="2" charset="-78"/>
              </a:rPr>
              <a:t>کنندگان با توجه به خرید های انجام گرفته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تهیه لیست تامین کنندگان خوشنام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تهیه لیست سیاه از تامین کنندگان و پرهیز از خرید از این تامین کنندگان 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بازنگری و به روز رسانی فهرست تامین کنندگان و لیست سیاه به صورت دوره ای و حداکثر سالیانه یکبار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Nazanin" panose="00000400000000000000" pitchFamily="2" charset="-78"/>
              </a:rPr>
              <a:t>لحاظ کیفیت در خرید ملزومات و کالاها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fa-IR" sz="2800" dirty="0">
              <a:cs typeface="B Nazanin" panose="00000400000000000000" pitchFamily="2" charset="-78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57615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81658"/>
            <a:ext cx="9631567" cy="1280890"/>
          </a:xfrm>
        </p:spPr>
        <p:txBody>
          <a:bodyPr/>
          <a:lstStyle/>
          <a:p>
            <a:r>
              <a:rPr lang="fa-IR" sz="2800" dirty="0">
                <a:cs typeface="B Titr" panose="00000700000000000000" pitchFamily="2" charset="-78"/>
              </a:rPr>
              <a:t>میزان تمایل به تداوم همکاری و فعالیت در بیمارستان 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625" y="1868621"/>
            <a:ext cx="10161639" cy="3777622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سنجش رضایتمندی و تمایل پیمانکاران در خصوص ادامه همکاری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سنجش رضایتمندی و تمایل تامین کنندگان کالا و خدمات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Nazanin" panose="00000400000000000000" pitchFamily="2" charset="-78"/>
              </a:rPr>
              <a:t>بررسی انجام به موقع تعهدات و پرداختی حق الزحمه پیمانکاران و تامین کنندگان توسط بیمارستان تحلیل نتایج نظرسنجی و استفاده از این نتایج در روند کار با پیمانکاران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15366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91" y="307118"/>
            <a:ext cx="10061449" cy="810551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ارتقای سلامت 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914399"/>
            <a:ext cx="10635932" cy="2680137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اجرای برنامه های پیشگیری و ارتفاء سلامت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فعالسازی کلینیک ها در جهت پیشگیری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مشارکت در برنامه های سلامت ( بیماریهای واگیر ،فشار خون ،دیابت و سرطان ...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اجرای برنامه های اطلاع رسانی و آموزش به بیماران ،مراجعین ،کارکنان 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آموزش و مشاوره موارد عمومی (تغذیه و دخانیات و... ) و اختصاصی ( بیماریهای قلبی ،دیابت  ، سرطان و .... 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1390" y="4038600"/>
            <a:ext cx="10030969" cy="3891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اجرای برنامه های بهداشت محیط و مدیریت پسماند  </a:t>
            </a:r>
            <a:r>
              <a:rPr lang="fa-I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( سطح 3 )</a:t>
            </a:r>
            <a:endParaRPr lang="fa-IR" sz="28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36192" y="4533747"/>
            <a:ext cx="9968420" cy="1647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شناسایی روش های نوین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اجرای برنامه های جدید و به روز شده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cs typeface="B Zar" pitchFamily="2" charset="-78"/>
              </a:rPr>
              <a:t>بررسی تحلیلی روش های نوین </a:t>
            </a:r>
          </a:p>
        </p:txBody>
      </p:sp>
    </p:spTree>
    <p:extLst>
      <p:ext uri="{BB962C8B-B14F-4D97-AF65-F5344CB8AC3E}">
        <p14:creationId xmlns:p14="http://schemas.microsoft.com/office/powerpoint/2010/main" val="3633795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1" y="2632842"/>
            <a:ext cx="10732009" cy="867104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اجرای برنامه های ملی سلامت 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3200400"/>
            <a:ext cx="11430000" cy="3657601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کاهش میزان مرگ و میر مادران و کودکان زیر پنج سال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ترویج زایمان طبیعی و تغذیه با شیر مادر و دوستدار مادر و کودک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ترویج و حمایت از اهدای عضو بیماران مرگ مغزی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درمان سکته های حاد قلبی و مغزی  </a:t>
            </a:r>
            <a:r>
              <a:rPr lang="fa-IR" sz="28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( سنجه 3 )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مشارکت فعال بیمارستان در راستای طبابت مبتنی بر شواهد با رعایت موارد ذیل : </a:t>
            </a:r>
            <a:r>
              <a:rPr lang="fa-IR" sz="28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(</a:t>
            </a:r>
            <a:r>
              <a:rPr lang="fa-IR" sz="28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 سطح 3 )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8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انجام مطالعات،برنامه ریزی و اجرا ، ارزیابی دوره ایی، تائید مراجع ذیربط وزارت بهداشت ودرمان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1390" y="236483"/>
            <a:ext cx="10273221" cy="5517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استانداردهای بیمارستانهای سبز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( سطح  3 )</a:t>
            </a:r>
            <a:endParaRPr lang="fa-IR" sz="28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520" y="772511"/>
            <a:ext cx="11506200" cy="195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Zar" pitchFamily="2" charset="-78"/>
              </a:rPr>
              <a:t>کاهش مداوم پیامدهای زیست محیطی و برقراری ارتباط بین سلامتی انسان و محیط زیست در محورهای ذیل: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Zar" pitchFamily="2" charset="-78"/>
              </a:rPr>
              <a:t> آب، مدیریت  ، تغذیه ، فضای سبز ، آزمایشگاه  ،کنترل عفونت  ، نوآوری  ، انرژی  ، ارزیابی  ، تهویه  ، خرید ارجح زیست محیطی  ، کاغذ ،  صدا </a:t>
            </a:r>
          </a:p>
        </p:txBody>
      </p:sp>
    </p:spTree>
    <p:extLst>
      <p:ext uri="{BB962C8B-B14F-4D97-AF65-F5344CB8AC3E}">
        <p14:creationId xmlns:p14="http://schemas.microsoft.com/office/powerpoint/2010/main" val="362988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79440" y="250723"/>
            <a:ext cx="8037871" cy="6607277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9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                    استانداردهای اعتباربخشی ملی ویرایش پنجم</a:t>
            </a:r>
            <a:br>
              <a:rPr kumimoji="0" lang="fa-IR" sz="29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</a:br>
            <a:r>
              <a:rPr kumimoji="0" lang="fa-IR" sz="29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       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9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latin typeface="Century Gothic"/>
                <a:cs typeface="B Titr" pitchFamily="2" charset="-78"/>
              </a:rPr>
              <a:t> </a:t>
            </a:r>
            <a:r>
              <a:rPr lang="fa-IR" sz="2900" b="1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latin typeface="Century Gothic"/>
                <a:cs typeface="B Titr" pitchFamily="2" charset="-78"/>
              </a:rPr>
              <a:t>                   </a:t>
            </a:r>
            <a:r>
              <a:rPr kumimoji="0" lang="fa-IR" sz="29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rgbClr val="738AC8">
                    <a:lumMod val="40000"/>
                    <a:lumOff val="60000"/>
                  </a:srgb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 </a:t>
            </a:r>
            <a:r>
              <a:rPr kumimoji="0" lang="fa-IR" sz="29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رهبری</a:t>
            </a:r>
            <a:r>
              <a:rPr kumimoji="0" lang="en-US" sz="29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 </a:t>
            </a:r>
            <a:r>
              <a:rPr kumimoji="0" lang="fa-IR" sz="2900" b="1" i="0" u="none" strike="noStrike" kern="1200" cap="none" spc="0" normalizeH="0" baseline="0" noProof="0" dirty="0" smtClean="0">
                <a:ln w="6600">
                  <a:solidFill>
                    <a:prstClr val="black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rgbClr val="7FD13B">
                      <a:satMod val="175000"/>
                      <a:alpha val="40000"/>
                    </a:srgbClr>
                  </a:glow>
                  <a:outerShdw dist="38100" dir="2700000" algn="tl" rotWithShape="0">
                    <a:srgbClr val="EA157A"/>
                  </a:outerShdw>
                </a:effectLst>
                <a:uLnTx/>
                <a:uFillTx/>
                <a:latin typeface="Century Gothic"/>
                <a:ea typeface="+mj-ea"/>
                <a:cs typeface="B Titr" pitchFamily="2" charset="-78"/>
              </a:rPr>
              <a:t>و مدیریت کیفیت 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j-ea"/>
                <a:cs typeface="B Zar" pitchFamily="2" charset="-78"/>
              </a:rPr>
              <a:t/>
            </a:r>
            <a:br>
              <a:rPr kumimoji="0" lang="fa-IR" sz="2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/>
                <a:ea typeface="+mj-ea"/>
                <a:cs typeface="B Zar" pitchFamily="2" charset="-78"/>
              </a:rPr>
            </a:br>
            <a:endParaRPr kumimoji="0" lang="fa-IR" sz="2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j-ea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uLnTx/>
              <a:uFillTx/>
              <a:latin typeface="Century Gothic"/>
              <a:ea typeface="+mj-ea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7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latin typeface="Century Gothic"/>
                <a:cs typeface="B Nazanin" panose="00000400000000000000" pitchFamily="2" charset="-78"/>
              </a:rPr>
              <a:t>                              با آرزوی توفیق و سلامتی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 smtClean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 smtClean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  <a:p>
            <a:pPr lvl="0" algn="ctr">
              <a:defRPr/>
            </a:pPr>
            <a:r>
              <a:rPr lang="fa-IR" sz="2300" b="1" dirty="0" smtClean="0"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                                                  </a:t>
            </a:r>
            <a:r>
              <a:rPr lang="fa-IR" sz="2100" b="1" dirty="0"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تدوین</a:t>
            </a:r>
            <a:r>
              <a:rPr lang="fa-IR" sz="2300" b="1" dirty="0"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 و ارائه </a:t>
            </a:r>
            <a:r>
              <a:rPr lang="fa-IR" sz="23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B Nazanin" panose="00000400000000000000" pitchFamily="2" charset="-78"/>
              </a:rPr>
              <a:t>: فرامرز بهادرخان     </a:t>
            </a:r>
          </a:p>
          <a:p>
            <a:pPr lvl="0" algn="ctr">
              <a:defRPr/>
            </a:pPr>
            <a:endParaRPr lang="fa-IR" sz="2300" b="1" dirty="0">
              <a:ln w="0"/>
              <a:solidFill>
                <a:schemeClr val="tx1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+mn-ea"/>
              <a:cs typeface="B Nazanin" panose="00000400000000000000" pitchFamily="2" charset="-78"/>
            </a:endParaRPr>
          </a:p>
          <a:p>
            <a:pPr lvl="0" algn="ctr">
              <a:defRPr/>
            </a:pPr>
            <a:r>
              <a:rPr lang="fa-IR" sz="18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                                                             </a:t>
            </a:r>
            <a:r>
              <a:rPr lang="fa-IR" sz="1800" b="1" dirty="0" smtClean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     </a:t>
            </a:r>
            <a:r>
              <a:rPr lang="fa-IR" sz="18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رئیس اداره اعتبار بخشی و نظارت بیمارستانی </a:t>
            </a:r>
          </a:p>
          <a:p>
            <a:pPr lvl="0" algn="ctr">
              <a:defRPr/>
            </a:pPr>
            <a:r>
              <a:rPr lang="fa-IR" sz="18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                                                                </a:t>
            </a:r>
            <a:r>
              <a:rPr lang="fa-IR" sz="1800" b="1" dirty="0" smtClean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   </a:t>
            </a:r>
            <a:r>
              <a:rPr lang="fa-IR" sz="18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</a:effectLst>
                <a:ea typeface="+mn-ea"/>
                <a:cs typeface="B Nazanin" panose="00000400000000000000" pitchFamily="2" charset="-78"/>
              </a:rPr>
              <a:t>معاونت درمان دانشگاه علوم پزشکی شهید بهشتی           </a:t>
            </a:r>
          </a:p>
          <a:p>
            <a:pPr lvl="0" algn="ctr">
              <a:defRPr/>
            </a:pPr>
            <a:r>
              <a:rPr lang="fa-IR" sz="23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B Nazanin" panose="00000400000000000000" pitchFamily="2" charset="-78"/>
              </a:rPr>
              <a:t>                                                             </a:t>
            </a:r>
          </a:p>
          <a:p>
            <a:pPr lvl="0" algn="ctr">
              <a:defRPr/>
            </a:pPr>
            <a:r>
              <a:rPr lang="fa-IR" sz="23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B Nazanin" panose="00000400000000000000" pitchFamily="2" charset="-78"/>
              </a:rPr>
              <a:t>                                              </a:t>
            </a:r>
            <a:r>
              <a:rPr lang="fa-IR" sz="2300" b="1" dirty="0" smtClean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B Nazanin" panose="00000400000000000000" pitchFamily="2" charset="-78"/>
              </a:rPr>
              <a:t>        </a:t>
            </a:r>
            <a:r>
              <a:rPr lang="fa-IR" sz="2300" b="1" dirty="0">
                <a:ln w="0"/>
                <a:solidFill>
                  <a:schemeClr val="tx1"/>
                </a:solidFill>
                <a:effectLst>
                  <a:glow rad="228600">
                    <a:srgbClr val="00ADDC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B Nazanin" panose="00000400000000000000" pitchFamily="2" charset="-78"/>
              </a:rPr>
              <a:t>آذر 1402</a:t>
            </a:r>
            <a:endParaRPr lang="fa-IR" sz="2000" b="1" dirty="0">
              <a:solidFill>
                <a:schemeClr val="tx1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Nazanin" panose="0000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>
              <a:solidFill>
                <a:prstClr val="white"/>
              </a:solidFill>
              <a:effectLst>
                <a:glow rad="228600">
                  <a:srgbClr val="00ADDC">
                    <a:satMod val="175000"/>
                    <a:alpha val="40000"/>
                  </a:srgbClr>
                </a:glow>
              </a:effectLst>
              <a:latin typeface="Century Gothic"/>
              <a:cs typeface="B Zar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92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182881"/>
            <a:ext cx="8686799" cy="502919"/>
          </a:xfrm>
        </p:spPr>
        <p:txBody>
          <a:bodyPr>
            <a:noAutofit/>
          </a:bodyPr>
          <a:lstStyle/>
          <a:p>
            <a:pPr algn="ct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دانش و مهارت مدیران جهت انجام ماموریت های محوله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9680"/>
            <a:ext cx="11460480" cy="5425441"/>
          </a:xfrm>
        </p:spPr>
        <p:txBody>
          <a:bodyPr>
            <a:noAutofit/>
          </a:bodyPr>
          <a:lstStyle/>
          <a:p>
            <a:pPr marL="0" indent="0"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دوره های آموزشی مدیریتی عمومی و اختصاصی </a:t>
            </a: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حداقل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در 5 رده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: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رئیس / مدیر عامل – مدیر اجرایی  - مدیر پرستاری  - مدیر مالی  - مسئول بهبود کیفیت</a:t>
            </a:r>
          </a:p>
          <a:p>
            <a:pPr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نیاز سنجی آموزشی در زمینه رهبری و مدیریت برای مدیران سطوح مختلف و لحاظ در تقویم آموزشی سالیانه بیمارستان</a:t>
            </a:r>
          </a:p>
          <a:p>
            <a:pPr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به کار گیری آموزه های مدیریتی در تصمیم گیری های سازمان و همخوانی دانش و مهارت با ماموریت محوله</a:t>
            </a:r>
          </a:p>
          <a:p>
            <a:pPr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توجه به هر دو دسته آموزش های مدیریتی ( عمومی و اختصاصی) </a:t>
            </a:r>
          </a:p>
          <a:p>
            <a:pPr>
              <a:buClr>
                <a:srgbClr val="7030A0"/>
              </a:buClr>
              <a:buFont typeface="Arial" pitchFamily="34" charset="0"/>
              <a:buChar char="•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اجتناب از برگزاری دوره های غیر کاربردی و انجام اثربخشی آموزشی و در صورت نیاز اقدام اصلاحی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نیاز سنجی آموزشی تحت هدایت تیم رهبری در هر دو حیطه دانشی و مهارتی( دوره ای یا سالیانه )</a:t>
            </a:r>
          </a:p>
          <a:p>
            <a:pPr>
              <a:buClr>
                <a:srgbClr val="7030A0"/>
              </a:buClr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ملاک ارزیابی احاطه و توانمندی مدیران در استفاده از روشهای علمی و تحلیل اطلاعات در راستای تصمیم گیری های سازمانی است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7801" y="261046"/>
            <a:ext cx="433179" cy="34658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91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497" y="213361"/>
            <a:ext cx="7610169" cy="56388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تعهد و پاسخگویی مدیران در انجام وظایف محوله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929148"/>
            <a:ext cx="11551920" cy="5928852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آگاهی مدیران و مسئولان از مشکلات سازمانی و تاثیر عوامل بیرونی و ریشه یابی تاثیرات محیط بیرونی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تحلیل نظرات خود در جلسات و نشست های درون سازمانی و </a:t>
            </a:r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رد پای آن در صورتجلسات تیم رهبری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بیان شفاف دلایل اتخاذ تصمیمات برای کارکنان زیرمجموعه خود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آگاه بودن تیم رهبری و مدیریت از نیازهای به روز شده ذینفعان و جامعه و آگاهی از حیطه مسئولیتها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فعالیت بر اساس ارزش ها و سیاست های اصلی و اهمیت دادن به خوش نامی بیمارستان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آگاهی از برنامه های بیمارستان ( استراتژیک /عملیاتی / بهبود کیفیت / ایمنی بیمار و .....)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 پاسخگو بودن در برابر نتایج سازمانی و ذینفعان کلیدی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عکس العمل مناسب مدیران در قبال موفقیت یا شکست دربرنامه ها نشانگر تعهد و پاسخگویی مدیران است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Zar" pitchFamily="2" charset="-78"/>
              </a:rPr>
              <a:t>تشویق کارکنان به بیان دلایل کارها یا وظایف انجام نشده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مستند سازی تصمیمات و اقدامات اجرا شده بالاخص در کمیته های بیمارستانی و صورتجلسات تیم رهبری و مدیریت حائز اهمیت است.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fa-IR" sz="2400" b="1" dirty="0" smtClean="0">
              <a:cs typeface="B Zar" pitchFamily="2" charset="-78"/>
            </a:endParaRPr>
          </a:p>
          <a:p>
            <a:pPr>
              <a:buClr>
                <a:srgbClr val="FF0000"/>
              </a:buClr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2193" y="277515"/>
            <a:ext cx="433179" cy="356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777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10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7" y="132734"/>
            <a:ext cx="10793694" cy="476865"/>
          </a:xfrm>
        </p:spPr>
        <p:txBody>
          <a:bodyPr>
            <a:noAutofit/>
          </a:bodyPr>
          <a:lstStyle/>
          <a:p>
            <a:pPr algn="r"/>
            <a:r>
              <a:rPr lang="fa-IR" sz="3200" dirty="0" smtClean="0">
                <a:solidFill>
                  <a:srgbClr val="0070C0"/>
                </a:solidFill>
                <a:cs typeface="B Titr" pitchFamily="2" charset="-78"/>
              </a:rPr>
              <a:t>سند استراتژیک </a:t>
            </a:r>
            <a:r>
              <a:rPr lang="fa-IR" sz="2400" dirty="0" smtClean="0">
                <a:solidFill>
                  <a:srgbClr val="002060"/>
                </a:solidFill>
                <a:cs typeface="B Titr" pitchFamily="2" charset="-78"/>
              </a:rPr>
              <a:t>(تحلیل وضعیت موجود  و پیش بینی شرایط آینده با الگو و روش علمی متناسب )</a:t>
            </a:r>
            <a:endParaRPr lang="fa-IR" sz="2400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179870"/>
            <a:ext cx="11758397" cy="6013409"/>
          </a:xfrm>
        </p:spPr>
        <p:txBody>
          <a:bodyPr>
            <a:noAutofit/>
          </a:bodyPr>
          <a:lstStyle/>
          <a:p>
            <a:pPr marL="0" indent="0">
              <a:buClr>
                <a:srgbClr val="7030A0"/>
              </a:buClr>
              <a:buFont typeface="Wingdings" pitchFamily="2" charset="2"/>
              <a:buChar char="v"/>
            </a:pPr>
            <a:r>
              <a:rPr lang="fa-IR" sz="2400" b="1" dirty="0" smtClean="0">
                <a:cs typeface="B Nazanin" panose="00000400000000000000" pitchFamily="2" charset="-78"/>
              </a:rPr>
              <a:t>مستندی شامل تدوین برنامه استراتژیک + اجرا + ارزیابی و کنترل اجرای استراتژی ها و برنامه های عملیاتی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v"/>
            </a:pP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 لحاظ استراتژی و اهداف سازمان های بالادستی در تعیین استراتژی و اهداف کلان بیمارستان </a:t>
            </a:r>
          </a:p>
          <a:p>
            <a:pPr marL="0" indent="0">
              <a:buClr>
                <a:srgbClr val="7030A0"/>
              </a:buClr>
              <a:buFont typeface="Wingdings" pitchFamily="2" charset="2"/>
              <a:buChar char="v"/>
            </a:pPr>
            <a:endParaRPr lang="fa-IR" sz="2400" b="1" dirty="0" smtClean="0">
              <a:solidFill>
                <a:srgbClr val="FFC000"/>
              </a:solidFill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بازنگری سالیانه </a:t>
            </a:r>
            <a:r>
              <a:rPr lang="fa-IR" sz="2400" b="1" dirty="0" smtClean="0">
                <a:cs typeface="B Nazanin" panose="00000400000000000000" pitchFamily="2" charset="-78"/>
              </a:rPr>
              <a:t>و دردسترس بودن ترجیحا الکترونیک(</a:t>
            </a:r>
            <a:r>
              <a:rPr lang="fa-I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anose="00000400000000000000" pitchFamily="2" charset="-78"/>
              </a:rPr>
              <a:t>مطالعات مرتبط و پیوست های آن برای همه کارکنان الزامی نیست ) و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آگاهی کارکنان از قسمتهای مرتبط با فعالیت خود و برنامه های عملیاتی واحد خود </a:t>
            </a:r>
            <a:endParaRPr lang="fa-IR" sz="2400" b="1" dirty="0" smtClean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توجه به دو اصل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مهم تصمیم گیری و برنامه ریزی </a:t>
            </a:r>
            <a:r>
              <a:rPr lang="fa-IR" sz="2400" b="1" dirty="0" smtClean="0">
                <a:cs typeface="B Nazanin" panose="00000400000000000000" pitchFamily="2" charset="-78"/>
              </a:rPr>
              <a:t>درقالب سند استراتژیک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 الگوی مشخص برای تصمیم گیری)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برنامه استراتژیک هماهنگ و همگام بودن  با سیاستهای اصلی بیمارستان تدوین و ابلاغ گردد.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برنامه های ایمنی بیمار از اولویت های استراتژیک بیمارستان است .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Nazanin" panose="00000400000000000000" pitchFamily="2" charset="-78"/>
              </a:rPr>
              <a:t>بهره مندی از روش ها و متد های تدوین برنامه استراتژیک حایز اهمیت است و امتیاز مختص به خود را دارد اما معیار برای امتیازدهی قابل قبول ، تفکر برنامه محوری و میزان بهره مندی مدیران ارشد و تیم رهبری و مدیریت از برنامه استراتژیک به عنوان مبنای تمام برنامه ریزی ها و تصمیم گیری های  بیمارستان است . </a:t>
            </a:r>
            <a:endParaRPr lang="fa-IR" sz="24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fa-IR" sz="24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899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756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12" y="314394"/>
            <a:ext cx="8911687" cy="1280890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سند استراتژیک مبنای برنامه ریزی های بیمارستان 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865" y="1595283"/>
            <a:ext cx="9646314" cy="408284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برنامه های عملیاتی / بهبود کیفیت / ایمنی بیمار / جاری بیمارستان در راستای سند استراتژیک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اتخاذ تصمیمات / اقدامات در چهارچوب برنامه استراتژیک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اگاهی مدیران / کارکنان از برنامه عملیاتی مرتبط با خود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a-IR" sz="2400" dirty="0" smtClean="0">
                <a:cs typeface="B Nazanin" panose="00000400000000000000" pitchFamily="2" charset="-78"/>
              </a:rPr>
              <a:t>ترویج تفکر و فرهنگ برنامه محوری در سطح مدیران ارشد و بهبود  اثربخشی مدیریت از نشانه های توجه به برنامه استراتژیک است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وجود دو جریان مستقل تصمیم گیری و برنامه ریزی بدون توجه به سند استرات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ژ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یک از مصادیق عدم استقرار این استاندارد می باشد </a:t>
            </a:r>
            <a:endParaRPr lang="en-US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00" y="0"/>
            <a:ext cx="1000100" cy="98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54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_Wisp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5660</TotalTime>
  <Words>6574</Words>
  <Application>Microsoft Office PowerPoint</Application>
  <PresentationFormat>Widescreen</PresentationFormat>
  <Paragraphs>571</Paragraphs>
  <Slides>54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2  Nazanin</vt:lpstr>
      <vt:lpstr>2  Titr</vt:lpstr>
      <vt:lpstr>Arial</vt:lpstr>
      <vt:lpstr>B Nazanin</vt:lpstr>
      <vt:lpstr>B Titr</vt:lpstr>
      <vt:lpstr>B Zar</vt:lpstr>
      <vt:lpstr>Calibri</vt:lpstr>
      <vt:lpstr>Century Gothic</vt:lpstr>
      <vt:lpstr>IranNastaliq</vt:lpstr>
      <vt:lpstr>Tahoma</vt:lpstr>
      <vt:lpstr>Wingdings</vt:lpstr>
      <vt:lpstr>Wingdings 3</vt:lpstr>
      <vt:lpstr>Wisp</vt:lpstr>
      <vt:lpstr>1_Wisp</vt:lpstr>
      <vt:lpstr>Document</vt:lpstr>
      <vt:lpstr>Acrobat Document</vt:lpstr>
      <vt:lpstr>بسم الله الرحمن الرحیم </vt:lpstr>
      <vt:lpstr>تدوین سیاست های اصلی توسط مسئولان ارشد</vt:lpstr>
      <vt:lpstr>ذینفعان کلیدی : گروهی از ذینفعان که در پیامد نهایی حاصل از اعمال آن سیاست  در فعالیت های سازمان تاثیر به سزایی دارند از جمله بیماران ، کارکنان ، سازمان های سیاست گذار و بالادستی ، سهامداران و تامین کنندگان مالی  </vt:lpstr>
      <vt:lpstr>ابلاغ سیاستهای اصلی به ذینفعان کلیدی (مخاطب اصلی سیاست ها )   شناسایی ذینفعان توسط تدوین کنندگان سیاست انجام می شود</vt:lpstr>
      <vt:lpstr>ارتباطات سازمانی و پاسخگویی مسئولان ( نشان دهنده توزیع ساختارمند اختیارات) </vt:lpstr>
      <vt:lpstr>دانش و مهارت مدیران جهت انجام ماموریت های محوله</vt:lpstr>
      <vt:lpstr>تعهد و پاسخگویی مدیران در انجام وظایف محوله</vt:lpstr>
      <vt:lpstr>سند استراتژیک (تحلیل وضعیت موجود  و پیش بینی شرایط آینده با الگو و روش علمی متناسب )</vt:lpstr>
      <vt:lpstr>سند استراتژیک مبنای برنامه ریزی های بیمارستان </vt:lpstr>
      <vt:lpstr>تصمیمات مبتنی بر شواهد و   نظارت بر تحقق نتایج</vt:lpstr>
      <vt:lpstr>فرایندهای اصلی (شناسایی  ، فلوچارت ، تعریف شاخص ،اجرا ، اندازه گیری و اصلاح و ارتقاء فرآیندها) </vt:lpstr>
      <vt:lpstr>PowerPoint Presentation</vt:lpstr>
      <vt:lpstr>طراحی و پایش برنامه های عملیاتی ( برنامه ای مستند شامل فعالیت های زمان بندی در بازه زمانی یک ساله)</vt:lpstr>
      <vt:lpstr>شناسایی چالش وفرصت های بهبود و انجام اقدام اصلاحی/ طراحی برنامه بهبود کیفیت موثر</vt:lpstr>
      <vt:lpstr>بازیابی و کنترل مستندات مدیریت ( کنترل نظام مند سوابق )</vt:lpstr>
      <vt:lpstr>الف -1-4-8      تصمیمات و اقدامات تیم رهبری و مدیریت ، نشانگر اهتمام و نظارت بر حسن اجرای قانون انطباق امور اداری و فنی با موازین شرع مقدس در بیمارستان می باشد</vt:lpstr>
      <vt:lpstr>برگزاری جلسات کمیته ها طبق ضوابط : (تمرکز روی کیفیت خدمات و ایمنی بیمار )</vt:lpstr>
      <vt:lpstr>قابلیت اجرای مصوبات کمیته ها ( راه حل های واضح و قابل اجرا ) </vt:lpstr>
      <vt:lpstr>                               ارزیابی اثر بخشی کمیته ها و در صورت لزوم اقدام اصلاحی </vt:lpstr>
      <vt:lpstr>تعهد به اجرای برنامه های ارتقاء کیفیت و ایمنی توسط تیم رهبری و مدیریت</vt:lpstr>
      <vt:lpstr>اثر بخشی برنامه های ایمنی بیمار</vt:lpstr>
      <vt:lpstr>نقش موثر تیم رهبری و مدیریت ارتقاء کیفیت و ایمنی </vt:lpstr>
      <vt:lpstr>بازدید های مدون ایمنی بیمار ( ارتقاء فرهنگ ایمنی بیمار) </vt:lpstr>
      <vt:lpstr>مسئول ایمنی و کارشناس هماهنگ کننده </vt:lpstr>
      <vt:lpstr>فعالیت مسئول ایمنی بیمار و کارشناس هماهنگ کننده ایمنی  براساس شرح وظایف</vt:lpstr>
      <vt:lpstr>ابلاغ آیین نامه شماره 16465/د400 مورخ 96/7/2 و 15672/د400 مورخ  96/6/20  در خصوص ضوابط و شرح وظایف مسئولین فنی</vt:lpstr>
      <vt:lpstr>ابلاغ آیین نامه شماره 16465/د400 مورخ 96/7/2 و 15672/د400 مورخ  96/6/20  در خصوص ضوابط و شرح وظایف مسئولین فنی</vt:lpstr>
      <vt:lpstr>تصمیمات و اقدامات تیم رهبری و مدیریت در راستای ترویج فرهنگ بیمار محوری</vt:lpstr>
      <vt:lpstr>گزارش دهی وقایع ناخواسته</vt:lpstr>
      <vt:lpstr>        دامنه بهینگی </vt:lpstr>
      <vt:lpstr>استفاده بهینه از ظرفیت های بستری عادی با رعایت اصول کیفیت و ایمنی</vt:lpstr>
      <vt:lpstr>استفاده بهینه از ظرفیت های بستری ویژه  با رعایت اصول کیفیت و ایمنی</vt:lpstr>
      <vt:lpstr>تامین فضا های درمانی با رعایت اصول کیفیت و ایمنی </vt:lpstr>
      <vt:lpstr>استفاده بهینه از ظرفیت های اتاق های عمل با رعایت اصول کیفیت و ایمنی</vt:lpstr>
      <vt:lpstr>ارائه خدمات در بازه زمانی مورد انتظار( از طریق پیگیری امور بیماران و نوع خدمات بستری)  </vt:lpstr>
      <vt:lpstr>بررسی علل و عوامل  بستری مجدد  (بستری ناخواسته بدون برنامه ریزی قبلی تا یکماه پس از ترخیص) </vt:lpstr>
      <vt:lpstr>بررسی علل و عوامل ترخیص با رضایت و میل شخصی </vt:lpstr>
      <vt:lpstr>استفاده بهینه از ظرفیت های گروه پزشکی   برای توسعه خدمات سرپایی </vt:lpstr>
      <vt:lpstr>تامین منابع مالی و مدیریت هزینه ها جهت استقرار و استمرارکیفیت خدمات </vt:lpstr>
      <vt:lpstr>هزینه کرد منابع و بودجه های عملیاتی تخصیصی مطابق اهداف برنامه های مربوط  </vt:lpstr>
      <vt:lpstr>    افزایش درآمد در چهارچوب ضوابط و رعایت اصول کیفیت و ایمنی       </vt:lpstr>
      <vt:lpstr>جذب منابع مالی / سرمایه ای ازمحل مشارکت های مردمی / موسسه خیریه </vt:lpstr>
      <vt:lpstr>*           مدیریت هزینه های خدمات گلوبال در چهارچوب ضوابط  </vt:lpstr>
      <vt:lpstr>       مدیریت هزینه ها در سهم هتلینگ از خدمات پرستاری در چهارچوب ضوابط </vt:lpstr>
      <vt:lpstr>PowerPoint Presentation</vt:lpstr>
      <vt:lpstr>           تامین کالا/ ملزومات   و تجهیزات با رعایت اصول هزینه اثربخشی           </vt:lpstr>
      <vt:lpstr> *    عدم اختلال / تاخیر در روند ارائه خدمات به دلیل کمبود امکانات  ومنابع  </vt:lpstr>
      <vt:lpstr>لحاظ معیارهای کیفی در انتخاب پیمانکاران  </vt:lpstr>
      <vt:lpstr> </vt:lpstr>
      <vt:lpstr>برنامه ریزی با لحاظ معیارهای معین در ارزیابی و انتخاب تامین کنندگان  </vt:lpstr>
      <vt:lpstr>میزان تمایل به تداوم همکاری و فعالیت در بیمارستان  </vt:lpstr>
      <vt:lpstr>ارتقای سلامت </vt:lpstr>
      <vt:lpstr>اجرای برنامه های ملی سلامت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</dc:creator>
  <cp:lastModifiedBy>fatemeh goudarzi</cp:lastModifiedBy>
  <cp:revision>1052</cp:revision>
  <cp:lastPrinted>2022-08-28T03:00:51Z</cp:lastPrinted>
  <dcterms:created xsi:type="dcterms:W3CDTF">2019-08-15T18:00:22Z</dcterms:created>
  <dcterms:modified xsi:type="dcterms:W3CDTF">2024-11-27T19:20:19Z</dcterms:modified>
</cp:coreProperties>
</file>